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79" r:id="rId2"/>
    <p:sldId id="274" r:id="rId3"/>
    <p:sldId id="281" r:id="rId4"/>
    <p:sldId id="283" r:id="rId5"/>
    <p:sldId id="284" r:id="rId6"/>
    <p:sldId id="285" r:id="rId7"/>
    <p:sldId id="286" r:id="rId8"/>
    <p:sldId id="302" r:id="rId9"/>
    <p:sldId id="287" r:id="rId10"/>
    <p:sldId id="292" r:id="rId11"/>
    <p:sldId id="294" r:id="rId12"/>
    <p:sldId id="293" r:id="rId13"/>
    <p:sldId id="314" r:id="rId14"/>
    <p:sldId id="322" r:id="rId15"/>
    <p:sldId id="323" r:id="rId16"/>
    <p:sldId id="324" r:id="rId17"/>
    <p:sldId id="329" r:id="rId18"/>
    <p:sldId id="326" r:id="rId19"/>
    <p:sldId id="328" r:id="rId20"/>
    <p:sldId id="291" r:id="rId21"/>
    <p:sldId id="315" r:id="rId22"/>
    <p:sldId id="290" r:id="rId23"/>
    <p:sldId id="289" r:id="rId24"/>
    <p:sldId id="306" r:id="rId25"/>
    <p:sldId id="307" r:id="rId26"/>
    <p:sldId id="308" r:id="rId27"/>
    <p:sldId id="309" r:id="rId28"/>
    <p:sldId id="311" r:id="rId29"/>
    <p:sldId id="313" r:id="rId30"/>
    <p:sldId id="303" r:id="rId31"/>
    <p:sldId id="296" r:id="rId32"/>
    <p:sldId id="301" r:id="rId33"/>
    <p:sldId id="310" r:id="rId34"/>
    <p:sldId id="305" r:id="rId35"/>
    <p:sldId id="304" r:id="rId36"/>
    <p:sldId id="312" r:id="rId37"/>
    <p:sldId id="297" r:id="rId38"/>
    <p:sldId id="295" r:id="rId39"/>
    <p:sldId id="298" r:id="rId40"/>
    <p:sldId id="282" r:id="rId41"/>
    <p:sldId id="299" r:id="rId42"/>
    <p:sldId id="280" r:id="rId43"/>
    <p:sldId id="300" r:id="rId44"/>
    <p:sldId id="263"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681A"/>
    <a:srgbClr val="13485B"/>
    <a:srgbClr val="C3D940"/>
    <a:srgbClr val="E4E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5731" autoAdjust="0"/>
  </p:normalViewPr>
  <p:slideViewPr>
    <p:cSldViewPr snapToGrid="0" snapToObjects="1">
      <p:cViewPr varScale="1">
        <p:scale>
          <a:sx n="104" d="100"/>
          <a:sy n="104" d="100"/>
        </p:scale>
        <p:origin x="8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2DB734E-2E12-40DC-BB1A-433BC0D28DC5}" type="datetimeFigureOut">
              <a:rPr lang="en-US" smtClean="0"/>
              <a:t>8/10/2017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4374E86-A19A-4159-BF61-05F1D7FA3AA3}" type="slidenum">
              <a:rPr lang="en-US" smtClean="0"/>
              <a:t>‹#›</a:t>
            </a:fld>
            <a:endParaRPr lang="en-US"/>
          </a:p>
        </p:txBody>
      </p:sp>
    </p:spTree>
    <p:extLst>
      <p:ext uri="{BB962C8B-B14F-4D97-AF65-F5344CB8AC3E}">
        <p14:creationId xmlns:p14="http://schemas.microsoft.com/office/powerpoint/2010/main" val="98055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6</a:t>
            </a:fld>
            <a:endParaRPr lang="en-US"/>
          </a:p>
        </p:txBody>
      </p:sp>
    </p:spTree>
    <p:extLst>
      <p:ext uri="{BB962C8B-B14F-4D97-AF65-F5344CB8AC3E}">
        <p14:creationId xmlns:p14="http://schemas.microsoft.com/office/powerpoint/2010/main" val="10990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0975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39642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in area lighting – stay consistent</a:t>
            </a:r>
          </a:p>
          <a:p>
            <a:r>
              <a:rPr lang="en-US" baseline="0" dirty="0" smtClean="0"/>
              <a:t>Blend area and street</a:t>
            </a:r>
          </a:p>
          <a:p>
            <a:r>
              <a:rPr lang="en-US" dirty="0" smtClean="0"/>
              <a:t>50 will be 2 piece</a:t>
            </a:r>
            <a:r>
              <a:rPr lang="en-US" baseline="0" dirty="0" smtClean="0"/>
              <a:t>s – anything above 40’ check spec page</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4431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3472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very common </a:t>
            </a:r>
          </a:p>
          <a:p>
            <a:r>
              <a:rPr lang="en-US" dirty="0" smtClean="0"/>
              <a:t>Works well</a:t>
            </a:r>
            <a:r>
              <a:rPr lang="en-US" baseline="0" dirty="0" smtClean="0"/>
              <a:t> in tight spaces where you cant bring equipment</a:t>
            </a:r>
          </a:p>
          <a:p>
            <a:r>
              <a:rPr lang="en-US" baseline="0" smtClean="0"/>
              <a:t>Spec </a:t>
            </a:r>
            <a:r>
              <a:rPr lang="en-US" baseline="0" dirty="0" smtClean="0"/>
              <a:t>options </a:t>
            </a:r>
          </a:p>
          <a:p>
            <a:r>
              <a:rPr lang="en-US" baseline="0" dirty="0" smtClean="0"/>
              <a:t>Dimensions are fixed and cannot be custom</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9837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20</a:t>
            </a:fld>
            <a:endParaRPr lang="en-US"/>
          </a:p>
        </p:txBody>
      </p:sp>
    </p:spTree>
    <p:extLst>
      <p:ext uri="{BB962C8B-B14F-4D97-AF65-F5344CB8AC3E}">
        <p14:creationId xmlns:p14="http://schemas.microsoft.com/office/powerpoint/2010/main" val="253965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24</a:t>
            </a:fld>
            <a:endParaRPr lang="en-US"/>
          </a:p>
        </p:txBody>
      </p:sp>
    </p:spTree>
    <p:extLst>
      <p:ext uri="{BB962C8B-B14F-4D97-AF65-F5344CB8AC3E}">
        <p14:creationId xmlns:p14="http://schemas.microsoft.com/office/powerpoint/2010/main" val="175144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30</a:t>
            </a:fld>
            <a:endParaRPr lang="en-US"/>
          </a:p>
        </p:txBody>
      </p:sp>
    </p:spTree>
    <p:extLst>
      <p:ext uri="{BB962C8B-B14F-4D97-AF65-F5344CB8AC3E}">
        <p14:creationId xmlns:p14="http://schemas.microsoft.com/office/powerpoint/2010/main" val="193856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7</a:t>
            </a:fld>
            <a:endParaRPr lang="en-US"/>
          </a:p>
        </p:txBody>
      </p:sp>
    </p:spTree>
    <p:extLst>
      <p:ext uri="{BB962C8B-B14F-4D97-AF65-F5344CB8AC3E}">
        <p14:creationId xmlns:p14="http://schemas.microsoft.com/office/powerpoint/2010/main" val="177875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8</a:t>
            </a:fld>
            <a:endParaRPr lang="en-US"/>
          </a:p>
        </p:txBody>
      </p:sp>
    </p:spTree>
    <p:extLst>
      <p:ext uri="{BB962C8B-B14F-4D97-AF65-F5344CB8AC3E}">
        <p14:creationId xmlns:p14="http://schemas.microsoft.com/office/powerpoint/2010/main" val="112892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9</a:t>
            </a:fld>
            <a:endParaRPr lang="en-US"/>
          </a:p>
        </p:txBody>
      </p:sp>
    </p:spTree>
    <p:extLst>
      <p:ext uri="{BB962C8B-B14F-4D97-AF65-F5344CB8AC3E}">
        <p14:creationId xmlns:p14="http://schemas.microsoft.com/office/powerpoint/2010/main" val="217743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10</a:t>
            </a:fld>
            <a:endParaRPr lang="en-US"/>
          </a:p>
        </p:txBody>
      </p:sp>
    </p:spTree>
    <p:extLst>
      <p:ext uri="{BB962C8B-B14F-4D97-AF65-F5344CB8AC3E}">
        <p14:creationId xmlns:p14="http://schemas.microsoft.com/office/powerpoint/2010/main" val="385583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11</a:t>
            </a:fld>
            <a:endParaRPr lang="en-US"/>
          </a:p>
        </p:txBody>
      </p:sp>
    </p:spTree>
    <p:extLst>
      <p:ext uri="{BB962C8B-B14F-4D97-AF65-F5344CB8AC3E}">
        <p14:creationId xmlns:p14="http://schemas.microsoft.com/office/powerpoint/2010/main" val="174554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12</a:t>
            </a:fld>
            <a:endParaRPr lang="en-US"/>
          </a:p>
        </p:txBody>
      </p:sp>
    </p:spTree>
    <p:extLst>
      <p:ext uri="{BB962C8B-B14F-4D97-AF65-F5344CB8AC3E}">
        <p14:creationId xmlns:p14="http://schemas.microsoft.com/office/powerpoint/2010/main" val="330295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13</a:t>
            </a:fld>
            <a:endParaRPr lang="en-US"/>
          </a:p>
        </p:txBody>
      </p:sp>
    </p:spTree>
    <p:extLst>
      <p:ext uri="{BB962C8B-B14F-4D97-AF65-F5344CB8AC3E}">
        <p14:creationId xmlns:p14="http://schemas.microsoft.com/office/powerpoint/2010/main" val="52131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67915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5355"/>
          <a:stretch/>
        </p:blipFill>
        <p:spPr>
          <a:xfrm>
            <a:off x="1346661" y="0"/>
            <a:ext cx="10866537" cy="6867827"/>
          </a:xfrm>
          <a:prstGeom prst="rect">
            <a:avLst/>
          </a:prstGeom>
        </p:spPr>
      </p:pic>
      <p:sp>
        <p:nvSpPr>
          <p:cNvPr id="12" name="Freeform 11"/>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p:cNvSpPr/>
          <p:nvPr userDrawn="1"/>
        </p:nvSpPr>
        <p:spPr>
          <a:xfrm>
            <a:off x="-5324" y="-9832"/>
            <a:ext cx="6737350"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0"/>
            <a:ext cx="2743200" cy="365125"/>
          </a:xfrm>
        </p:spPr>
        <p:txBody>
          <a:bodyPr/>
          <a:lstStyle/>
          <a:p>
            <a:fld id="{EEE6DA43-6A02-4B7E-95BF-97B05F387178}" type="datetime1">
              <a:rPr lang="en-US" smtClean="0"/>
              <a:t>8/10/2017</a:t>
            </a:fld>
            <a:endParaRPr lang="en-US"/>
          </a:p>
        </p:txBody>
      </p:sp>
      <p:sp>
        <p:nvSpPr>
          <p:cNvPr id="11" name="TextBox 10"/>
          <p:cNvSpPr txBox="1"/>
          <p:nvPr userDrawn="1"/>
        </p:nvSpPr>
        <p:spPr>
          <a:xfrm>
            <a:off x="9772138" y="655779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sp>
        <p:nvSpPr>
          <p:cNvPr id="7"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9207058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9" name="Freeform 18"/>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p:cNvSpPr/>
          <p:nvPr userDrawn="1"/>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userDrawn="1"/>
        </p:nvSpPr>
        <p:spPr>
          <a:xfrm>
            <a:off x="-5324" y="-1"/>
            <a:ext cx="6737350" cy="685799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p:spPr>
        <p:txBody>
          <a:bodyPr/>
          <a:lstStyle>
            <a:lvl1pPr>
              <a:defRPr b="0" i="0">
                <a:solidFill>
                  <a:schemeClr val="accent5"/>
                </a:solidFill>
                <a:latin typeface="Arial" charset="0"/>
                <a:ea typeface="Arial" charset="0"/>
                <a:cs typeface="Arial" charset="0"/>
              </a:defRPr>
            </a:lvl1pPr>
          </a:lstStyle>
          <a:p>
            <a:fld id="{36BA435F-D075-4061-B45E-7BF1D1D3C364}" type="datetime1">
              <a:rPr lang="en-US" smtClean="0"/>
              <a:t>8/10/2017</a:t>
            </a:fld>
            <a:endParaRPr lang="en-US" dirty="0"/>
          </a:p>
        </p:txBody>
      </p:sp>
      <p:sp>
        <p:nvSpPr>
          <p:cNvPr id="12" name="TextBox 11"/>
          <p:cNvSpPr txBox="1"/>
          <p:nvPr userDrawn="1"/>
        </p:nvSpPr>
        <p:spPr>
          <a:xfrm>
            <a:off x="9765263" y="653029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sp>
        <p:nvSpPr>
          <p:cNvPr id="13"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userDrawn="1"/>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96448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rapezoid 3"/>
          <p:cNvSpPr/>
          <p:nvPr userDrawn="1"/>
        </p:nvSpPr>
        <p:spPr>
          <a:xfrm>
            <a:off x="-8141" y="6176964"/>
            <a:ext cx="10959737" cy="709037"/>
          </a:xfrm>
          <a:custGeom>
            <a:avLst/>
            <a:gdLst>
              <a:gd name="connsiteX0" fmla="*/ 0 w 11272870"/>
              <a:gd name="connsiteY0" fmla="*/ 681039 h 681039"/>
              <a:gd name="connsiteX1" fmla="*/ 236933 w 11272870"/>
              <a:gd name="connsiteY1" fmla="*/ 0 h 681039"/>
              <a:gd name="connsiteX2" fmla="*/ 11035937 w 11272870"/>
              <a:gd name="connsiteY2" fmla="*/ 0 h 681039"/>
              <a:gd name="connsiteX3" fmla="*/ 11272870 w 11272870"/>
              <a:gd name="connsiteY3" fmla="*/ 681039 h 681039"/>
              <a:gd name="connsiteX4" fmla="*/ 0 w 11272870"/>
              <a:gd name="connsiteY4" fmla="*/ 681039 h 681039"/>
              <a:gd name="connsiteX0" fmla="*/ 639367 w 11035937"/>
              <a:gd name="connsiteY0" fmla="*/ 776289 h 776289"/>
              <a:gd name="connsiteX1" fmla="*/ 0 w 11035937"/>
              <a:gd name="connsiteY1" fmla="*/ 0 h 776289"/>
              <a:gd name="connsiteX2" fmla="*/ 10799004 w 11035937"/>
              <a:gd name="connsiteY2" fmla="*/ 0 h 776289"/>
              <a:gd name="connsiteX3" fmla="*/ 11035937 w 11035937"/>
              <a:gd name="connsiteY3" fmla="*/ 681039 h 776289"/>
              <a:gd name="connsiteX4" fmla="*/ 639367 w 11035937"/>
              <a:gd name="connsiteY4" fmla="*/ 776289 h 776289"/>
              <a:gd name="connsiteX0" fmla="*/ 86917 w 11035937"/>
              <a:gd name="connsiteY0" fmla="*/ 690564 h 690564"/>
              <a:gd name="connsiteX1" fmla="*/ 0 w 11035937"/>
              <a:gd name="connsiteY1" fmla="*/ 0 h 690564"/>
              <a:gd name="connsiteX2" fmla="*/ 10799004 w 11035937"/>
              <a:gd name="connsiteY2" fmla="*/ 0 h 690564"/>
              <a:gd name="connsiteX3" fmla="*/ 11035937 w 11035937"/>
              <a:gd name="connsiteY3" fmla="*/ 681039 h 690564"/>
              <a:gd name="connsiteX4" fmla="*/ 86917 w 11035937"/>
              <a:gd name="connsiteY4" fmla="*/ 690564 h 690564"/>
              <a:gd name="connsiteX0" fmla="*/ 10717 w 10959737"/>
              <a:gd name="connsiteY0" fmla="*/ 690564 h 690564"/>
              <a:gd name="connsiteX1" fmla="*/ 0 w 10959737"/>
              <a:gd name="connsiteY1" fmla="*/ 9525 h 690564"/>
              <a:gd name="connsiteX2" fmla="*/ 10722804 w 10959737"/>
              <a:gd name="connsiteY2" fmla="*/ 0 h 690564"/>
              <a:gd name="connsiteX3" fmla="*/ 10959737 w 10959737"/>
              <a:gd name="connsiteY3" fmla="*/ 681039 h 690564"/>
              <a:gd name="connsiteX4" fmla="*/ 10717 w 10959737"/>
              <a:gd name="connsiteY4" fmla="*/ 690564 h 690564"/>
              <a:gd name="connsiteX0" fmla="*/ 1480 w 10959737"/>
              <a:gd name="connsiteY0" fmla="*/ 709037 h 709037"/>
              <a:gd name="connsiteX1" fmla="*/ 0 w 10959737"/>
              <a:gd name="connsiteY1" fmla="*/ 9525 h 709037"/>
              <a:gd name="connsiteX2" fmla="*/ 10722804 w 10959737"/>
              <a:gd name="connsiteY2" fmla="*/ 0 h 709037"/>
              <a:gd name="connsiteX3" fmla="*/ 10959737 w 10959737"/>
              <a:gd name="connsiteY3" fmla="*/ 681039 h 709037"/>
              <a:gd name="connsiteX4" fmla="*/ 1480 w 10959737"/>
              <a:gd name="connsiteY4" fmla="*/ 709037 h 709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9737" h="709037">
                <a:moveTo>
                  <a:pt x="1480" y="709037"/>
                </a:moveTo>
                <a:cubicBezTo>
                  <a:pt x="987" y="475866"/>
                  <a:pt x="493" y="242696"/>
                  <a:pt x="0" y="9525"/>
                </a:cubicBezTo>
                <a:lnTo>
                  <a:pt x="10722804" y="0"/>
                </a:lnTo>
                <a:lnTo>
                  <a:pt x="10959737" y="681039"/>
                </a:lnTo>
                <a:lnTo>
                  <a:pt x="1480" y="70903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p:cNvSpPr/>
          <p:nvPr userDrawn="1"/>
        </p:nvSpPr>
        <p:spPr>
          <a:xfrm flipH="1">
            <a:off x="11294074" y="6176964"/>
            <a:ext cx="907536" cy="681038"/>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0 h 453047"/>
              <a:gd name="connsiteX1" fmla="*/ 8025363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456478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370260 w 10825414"/>
              <a:gd name="connsiteY1" fmla="*/ 79 h 453047"/>
              <a:gd name="connsiteX2" fmla="*/ 10825414 w 10825414"/>
              <a:gd name="connsiteY2" fmla="*/ 453046 h 453047"/>
              <a:gd name="connsiteX3" fmla="*/ 0 w 10825414"/>
              <a:gd name="connsiteY3" fmla="*/ 453047 h 453047"/>
              <a:gd name="connsiteX4" fmla="*/ 0 w 10825414"/>
              <a:gd name="connsiteY4" fmla="*/ 0 h 45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7">
                <a:moveTo>
                  <a:pt x="0" y="0"/>
                </a:moveTo>
                <a:lnTo>
                  <a:pt x="8370260" y="79"/>
                </a:lnTo>
                <a:lnTo>
                  <a:pt x="10825414" y="453046"/>
                </a:lnTo>
                <a:lnTo>
                  <a:pt x="0" y="45304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647" y="285613"/>
            <a:ext cx="11622498" cy="1325563"/>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1647" y="1825625"/>
            <a:ext cx="11622498"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515600" y="6288754"/>
            <a:ext cx="1181100" cy="414172"/>
          </a:xfrm>
        </p:spPr>
        <p:txBody>
          <a:bodyPr/>
          <a:lstStyle>
            <a:lvl1pPr algn="ctr">
              <a:defRPr sz="1400">
                <a:solidFill>
                  <a:schemeClr val="accent1"/>
                </a:solidFill>
                <a:latin typeface="+mn-lt"/>
              </a:defRPr>
            </a:lvl1pPr>
          </a:lstStyle>
          <a:p>
            <a:fld id="{E45F3E5A-D972-B34D-A858-AD56261B5C28}" type="slidenum">
              <a:rPr lang="en-US" smtClean="0"/>
              <a:pPr/>
              <a:t>‹#›</a:t>
            </a:fld>
            <a:endParaRPr lang="en-US" dirty="0"/>
          </a:p>
        </p:txBody>
      </p:sp>
      <p:sp>
        <p:nvSpPr>
          <p:cNvPr id="8" name="Rectangle 7"/>
          <p:cNvSpPr/>
          <p:nvPr userDrawn="1"/>
        </p:nvSpPr>
        <p:spPr>
          <a:xfrm>
            <a:off x="0" y="477078"/>
            <a:ext cx="165100" cy="90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pic>
        <p:nvPicPr>
          <p:cNvPr id="12" name="Picture 11" descr="Structures_white.wmf"/>
          <p:cNvPicPr>
            <a:picLocks noChangeAspect="1"/>
          </p:cNvPicPr>
          <p:nvPr userDrawn="1"/>
        </p:nvPicPr>
        <p:blipFill>
          <a:blip r:embed="rId2" cstate="print"/>
          <a:stretch>
            <a:fillRect/>
          </a:stretch>
        </p:blipFill>
        <p:spPr>
          <a:xfrm>
            <a:off x="946672" y="6347414"/>
            <a:ext cx="1339328" cy="346908"/>
          </a:xfrm>
          <a:prstGeom prst="rect">
            <a:avLst/>
          </a:prstGeom>
        </p:spPr>
      </p:pic>
    </p:spTree>
    <p:extLst>
      <p:ext uri="{BB962C8B-B14F-4D97-AF65-F5344CB8AC3E}">
        <p14:creationId xmlns:p14="http://schemas.microsoft.com/office/powerpoint/2010/main" val="12735672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p:cNvSpPr/>
          <p:nvPr userDrawn="1"/>
        </p:nvSpPr>
        <p:spPr>
          <a:xfrm>
            <a:off x="-23703" y="6392594"/>
            <a:ext cx="10996503" cy="49508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290945" y="351942"/>
            <a:ext cx="11466946" cy="1325563"/>
          </a:xfrm>
        </p:spPr>
        <p:txBody>
          <a:bodyPr/>
          <a:lstStyle>
            <a:lvl1pPr>
              <a:defRPr>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290945" y="1812442"/>
            <a:ext cx="1146694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p>
        </p:txBody>
      </p:sp>
      <p:sp>
        <p:nvSpPr>
          <p:cNvPr id="12" name="Slide Number Placeholder 5"/>
          <p:cNvSpPr>
            <a:spLocks noGrp="1"/>
          </p:cNvSpPr>
          <p:nvPr>
            <p:ph type="sldNum" sz="quarter" idx="12"/>
          </p:nvPr>
        </p:nvSpPr>
        <p:spPr>
          <a:xfrm>
            <a:off x="10182224" y="6343167"/>
            <a:ext cx="2009776" cy="365125"/>
          </a:xfrm>
        </p:spPr>
        <p:txBody>
          <a:bodyPr/>
          <a:lstStyle>
            <a:lvl1pPr algn="ctr">
              <a:defRPr>
                <a:solidFill>
                  <a:schemeClr val="bg1"/>
                </a:solidFill>
              </a:defRPr>
            </a:lvl1pPr>
          </a:lstStyle>
          <a:p>
            <a:fld id="{E45F3E5A-D972-B34D-A858-AD56261B5C28}" type="slidenum">
              <a:rPr lang="en-US" smtClean="0"/>
              <a:pPr/>
              <a:t>‹#›</a:t>
            </a:fld>
            <a:endParaRPr lang="en-US" dirty="0"/>
          </a:p>
        </p:txBody>
      </p:sp>
      <p:sp>
        <p:nvSpPr>
          <p:cNvPr id="13" name="Rectangle 12"/>
          <p:cNvSpPr/>
          <p:nvPr userDrawn="1"/>
        </p:nvSpPr>
        <p:spPr>
          <a:xfrm>
            <a:off x="0" y="351942"/>
            <a:ext cx="135924"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12547938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318653" y="351942"/>
            <a:ext cx="11494656" cy="1325563"/>
          </a:xfrm>
        </p:spPr>
        <p:txBody>
          <a:bodyPr/>
          <a:lstStyle>
            <a:lvl1pPr>
              <a:defRPr>
                <a:solidFill>
                  <a:schemeClr val="bg1"/>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18653" y="1812442"/>
            <a:ext cx="1149465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3"/>
          <p:cNvSpPr/>
          <p:nvPr userDrawn="1"/>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12984" y="6350982"/>
            <a:ext cx="12214594" cy="514833"/>
            <a:chOff x="60132" y="6343167"/>
            <a:chExt cx="12141477" cy="514833"/>
          </a:xfrm>
        </p:grpSpPr>
        <p:sp>
          <p:nvSpPr>
            <p:cNvPr id="18" name="Rectangle 3"/>
            <p:cNvSpPr/>
            <p:nvPr userDrawn="1"/>
          </p:nvSpPr>
          <p:spPr>
            <a:xfrm>
              <a:off x="60132" y="6343167"/>
              <a:ext cx="10972800" cy="514833"/>
            </a:xfrm>
            <a:custGeom>
              <a:avLst/>
              <a:gdLst>
                <a:gd name="connsiteX0" fmla="*/ 0 w 10972800"/>
                <a:gd name="connsiteY0" fmla="*/ 0 h 681037"/>
                <a:gd name="connsiteX1" fmla="*/ 10972800 w 10972800"/>
                <a:gd name="connsiteY1" fmla="*/ 0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583917 w 10972800"/>
                <a:gd name="connsiteY1" fmla="*/ 5255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731062 w 10972800"/>
                <a:gd name="connsiteY1" fmla="*/ 10510 h 681037"/>
                <a:gd name="connsiteX2" fmla="*/ 10972800 w 10972800"/>
                <a:gd name="connsiteY2" fmla="*/ 681037 h 681037"/>
                <a:gd name="connsiteX3" fmla="*/ 0 w 10972800"/>
                <a:gd name="connsiteY3" fmla="*/ 681037 h 681037"/>
                <a:gd name="connsiteX4" fmla="*/ 0 w 10972800"/>
                <a:gd name="connsiteY4" fmla="*/ 0 h 68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681037">
                  <a:moveTo>
                    <a:pt x="0" y="0"/>
                  </a:moveTo>
                  <a:lnTo>
                    <a:pt x="10731062" y="10510"/>
                  </a:lnTo>
                  <a:lnTo>
                    <a:pt x="10972800" y="681037"/>
                  </a:lnTo>
                  <a:lnTo>
                    <a:pt x="0" y="6810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p:cNvSpPr/>
            <p:nvPr userDrawn="1"/>
          </p:nvSpPr>
          <p:spPr>
            <a:xfrm flipH="1">
              <a:off x="11311596" y="6343168"/>
              <a:ext cx="890013" cy="514832"/>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1 h 453048"/>
                <a:gd name="connsiteX1" fmla="*/ 776053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76053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p>
        </p:txBody>
      </p:sp>
      <p:sp>
        <p:nvSpPr>
          <p:cNvPr id="21" name="Slide Number Placeholder 5"/>
          <p:cNvSpPr>
            <a:spLocks noGrp="1"/>
          </p:cNvSpPr>
          <p:nvPr>
            <p:ph type="sldNum" sz="quarter" idx="12"/>
          </p:nvPr>
        </p:nvSpPr>
        <p:spPr>
          <a:xfrm>
            <a:off x="10538827" y="6343167"/>
            <a:ext cx="1215096" cy="365125"/>
          </a:xfrm>
        </p:spPr>
        <p:txBody>
          <a:bodyPr/>
          <a:lstStyle>
            <a:lvl1pPr algn="ctr">
              <a:defRPr>
                <a:solidFill>
                  <a:schemeClr val="bg1"/>
                </a:solidFill>
              </a:defRPr>
            </a:lvl1pPr>
          </a:lstStyle>
          <a:p>
            <a:fld id="{E45F3E5A-D972-B34D-A858-AD56261B5C28}" type="slidenum">
              <a:rPr lang="en-US" smtClean="0"/>
              <a:pPr/>
              <a:t>‹#›</a:t>
            </a:fld>
            <a:endParaRPr lang="en-US" dirty="0"/>
          </a:p>
        </p:txBody>
      </p:sp>
      <p:sp>
        <p:nvSpPr>
          <p:cNvPr id="22" name="TextBox 21"/>
          <p:cNvSpPr txBox="1"/>
          <p:nvPr userDrawn="1"/>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2017 Valmont Industries, Inc. All rights reserved.</a:t>
            </a:r>
            <a:endParaRPr lang="en-US" sz="600" dirty="0">
              <a:latin typeface="Arial" pitchFamily="34" charset="0"/>
              <a:cs typeface="Arial" pitchFamily="34"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492538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userDrawn="1"/>
        </p:nvSpPr>
        <p:spPr>
          <a:xfrm>
            <a:off x="9628014" y="653891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
        <p:nvSpPr>
          <p:cNvPr id="11" name="Rectangle 10"/>
          <p:cNvSpPr/>
          <p:nvPr userDrawn="1"/>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1574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E3E94F62-C4C2-4A25-A6A7-574E99DD074E}" type="datetime1">
              <a:rPr lang="en-US" smtClean="0"/>
              <a:t>8/10/2017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E45F3E5A-D972-B34D-A858-AD56261B5C28}" type="slidenum">
              <a:rPr lang="en-US" smtClean="0"/>
              <a:pPr/>
              <a:t>‹#›</a:t>
            </a:fld>
            <a:endParaRPr lang="en-US" dirty="0"/>
          </a:p>
        </p:txBody>
      </p:sp>
    </p:spTree>
    <p:extLst>
      <p:ext uri="{BB962C8B-B14F-4D97-AF65-F5344CB8AC3E}">
        <p14:creationId xmlns:p14="http://schemas.microsoft.com/office/powerpoint/2010/main" val="2497054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0" r:id="rId4"/>
    <p:sldLayoutId id="2147483669" r:id="rId5"/>
    <p:sldLayoutId id="2147483667"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6191" y="3897360"/>
            <a:ext cx="5371070" cy="1373992"/>
          </a:xfrm>
        </p:spPr>
        <p:txBody>
          <a:bodyPr>
            <a:normAutofit/>
          </a:bodyPr>
          <a:lstStyle/>
          <a:p>
            <a:r>
              <a:rPr lang="en-US" dirty="0" smtClean="0"/>
              <a:t>Poles 101</a:t>
            </a:r>
            <a:endParaRPr lang="en-US" dirty="0"/>
          </a:p>
        </p:txBody>
      </p:sp>
      <p:sp>
        <p:nvSpPr>
          <p:cNvPr id="5" name="Subtitle 4"/>
          <p:cNvSpPr>
            <a:spLocks noGrp="1"/>
          </p:cNvSpPr>
          <p:nvPr>
            <p:ph type="subTitle" idx="1"/>
          </p:nvPr>
        </p:nvSpPr>
        <p:spPr/>
        <p:txBody>
          <a:bodyPr/>
          <a:lstStyle/>
          <a:p>
            <a:r>
              <a:rPr lang="en-US" dirty="0" smtClean="0"/>
              <a:t>Pole Components</a:t>
            </a:r>
            <a:endParaRPr lang="en-US" dirty="0"/>
          </a:p>
        </p:txBody>
      </p:sp>
    </p:spTree>
    <p:extLst>
      <p:ext uri="{BB962C8B-B14F-4D97-AF65-F5344CB8AC3E}">
        <p14:creationId xmlns:p14="http://schemas.microsoft.com/office/powerpoint/2010/main" val="4237516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7331"/>
          <a:stretch/>
        </p:blipFill>
        <p:spPr>
          <a:xfrm>
            <a:off x="277341" y="3278659"/>
            <a:ext cx="2258522" cy="198256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021" y="1238571"/>
            <a:ext cx="3380894" cy="4923427"/>
          </a:xfrm>
          <a:prstGeom prst="rect">
            <a:avLst/>
          </a:prstGeom>
        </p:spPr>
      </p:pic>
      <p:sp>
        <p:nvSpPr>
          <p:cNvPr id="2" name="Title 1"/>
          <p:cNvSpPr>
            <a:spLocks noGrp="1"/>
          </p:cNvSpPr>
          <p:nvPr>
            <p:ph type="title"/>
          </p:nvPr>
        </p:nvSpPr>
        <p:spPr>
          <a:xfrm>
            <a:off x="347643" y="285613"/>
            <a:ext cx="10515600" cy="1325563"/>
          </a:xfrm>
        </p:spPr>
        <p:txBody>
          <a:bodyPr/>
          <a:lstStyle/>
          <a:p>
            <a:r>
              <a:rPr lang="en-US" dirty="0" smtClean="0"/>
              <a:t>Bases and Covers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10</a:t>
            </a:fld>
            <a:endParaRPr lang="en-US" dirty="0"/>
          </a:p>
        </p:txBody>
      </p:sp>
      <p:sp>
        <p:nvSpPr>
          <p:cNvPr id="9" name="Content Placeholder 2"/>
          <p:cNvSpPr>
            <a:spLocks noGrp="1"/>
          </p:cNvSpPr>
          <p:nvPr>
            <p:ph idx="1"/>
          </p:nvPr>
        </p:nvSpPr>
        <p:spPr>
          <a:xfrm>
            <a:off x="347643" y="1420263"/>
            <a:ext cx="4530213" cy="553782"/>
          </a:xfrm>
        </p:spPr>
        <p:txBody>
          <a:bodyPr>
            <a:normAutofit/>
          </a:bodyPr>
          <a:lstStyle/>
          <a:p>
            <a:pPr marL="0" indent="0">
              <a:buNone/>
            </a:pPr>
            <a:r>
              <a:rPr lang="en-US" dirty="0" smtClean="0"/>
              <a:t>Purpose 1 – Safety</a:t>
            </a:r>
          </a:p>
          <a:p>
            <a:pPr marL="0" indent="0">
              <a:buNone/>
            </a:pPr>
            <a:endParaRPr lang="en-US" dirty="0"/>
          </a:p>
        </p:txBody>
      </p:sp>
      <p:sp>
        <p:nvSpPr>
          <p:cNvPr id="10" name="Content Placeholder 2"/>
          <p:cNvSpPr txBox="1">
            <a:spLocks/>
          </p:cNvSpPr>
          <p:nvPr/>
        </p:nvSpPr>
        <p:spPr>
          <a:xfrm>
            <a:off x="347643" y="1836394"/>
            <a:ext cx="3767157" cy="2392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smtClean="0"/>
              <a:t>Bases and nut covers serve two very important purposes. The first purpose is to cover the anchor bolts. This reduces human injury in high </a:t>
            </a:r>
            <a:r>
              <a:rPr lang="en-US" sz="1600" dirty="0"/>
              <a:t>volume pedestrian areas</a:t>
            </a:r>
            <a:r>
              <a:rPr lang="en-US" sz="1600" dirty="0" smtClean="0"/>
              <a:t>. </a:t>
            </a:r>
          </a:p>
        </p:txBody>
      </p:sp>
      <p:cxnSp>
        <p:nvCxnSpPr>
          <p:cNvPr id="13" name="Straight Arrow Connector 12"/>
          <p:cNvCxnSpPr/>
          <p:nvPr/>
        </p:nvCxnSpPr>
        <p:spPr>
          <a:xfrm>
            <a:off x="3314700" y="5625643"/>
            <a:ext cx="347899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19463" y="5624225"/>
            <a:ext cx="343666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31950" y="5261227"/>
            <a:ext cx="1574564" cy="338554"/>
          </a:xfrm>
          <a:prstGeom prst="rect">
            <a:avLst/>
          </a:prstGeom>
          <a:noFill/>
        </p:spPr>
        <p:txBody>
          <a:bodyPr wrap="square" rtlCol="0">
            <a:spAutoFit/>
          </a:bodyPr>
          <a:lstStyle/>
          <a:p>
            <a:r>
              <a:rPr lang="en-US" sz="1600" dirty="0" smtClean="0"/>
              <a:t>Hazard</a:t>
            </a:r>
            <a:endParaRPr lang="en-US" sz="1600" dirty="0"/>
          </a:p>
        </p:txBody>
      </p:sp>
      <p:sp>
        <p:nvSpPr>
          <p:cNvPr id="12" name="Content Placeholder 2"/>
          <p:cNvSpPr txBox="1">
            <a:spLocks/>
          </p:cNvSpPr>
          <p:nvPr/>
        </p:nvSpPr>
        <p:spPr>
          <a:xfrm>
            <a:off x="2554913" y="3222127"/>
            <a:ext cx="2379371" cy="1271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Aluminum poles come with a standard “shoe base” base plate and nut cover set up. </a:t>
            </a:r>
          </a:p>
        </p:txBody>
      </p:sp>
      <p:cxnSp>
        <p:nvCxnSpPr>
          <p:cNvPr id="15" name="Straight Arrow Connector 14"/>
          <p:cNvCxnSpPr/>
          <p:nvPr/>
        </p:nvCxnSpPr>
        <p:spPr>
          <a:xfrm flipH="1">
            <a:off x="2193121" y="4792718"/>
            <a:ext cx="215685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231221" y="4792718"/>
            <a:ext cx="211875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652" y="1238570"/>
            <a:ext cx="3367549" cy="4903993"/>
          </a:xfrm>
          <a:prstGeom prst="rect">
            <a:avLst/>
          </a:prstGeom>
        </p:spPr>
      </p:pic>
    </p:spTree>
    <p:extLst>
      <p:ext uri="{BB962C8B-B14F-4D97-AF65-F5344CB8AC3E}">
        <p14:creationId xmlns:p14="http://schemas.microsoft.com/office/powerpoint/2010/main" val="174482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Bases and Covers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11</a:t>
            </a:fld>
            <a:endParaRPr lang="en-US" dirty="0"/>
          </a:p>
        </p:txBody>
      </p:sp>
      <p:sp>
        <p:nvSpPr>
          <p:cNvPr id="9" name="Content Placeholder 2"/>
          <p:cNvSpPr>
            <a:spLocks noGrp="1"/>
          </p:cNvSpPr>
          <p:nvPr>
            <p:ph idx="1"/>
          </p:nvPr>
        </p:nvSpPr>
        <p:spPr>
          <a:xfrm>
            <a:off x="347643" y="1420263"/>
            <a:ext cx="4530213" cy="553782"/>
          </a:xfrm>
        </p:spPr>
        <p:txBody>
          <a:bodyPr>
            <a:normAutofit/>
          </a:bodyPr>
          <a:lstStyle/>
          <a:p>
            <a:pPr marL="0" indent="0">
              <a:buNone/>
            </a:pPr>
            <a:r>
              <a:rPr lang="en-US" dirty="0" smtClean="0"/>
              <a:t>Purpose 1 – Safety</a:t>
            </a:r>
          </a:p>
          <a:p>
            <a:pPr marL="0" indent="0">
              <a:buNone/>
            </a:pPr>
            <a:endParaRPr lang="en-US" dirty="0"/>
          </a:p>
        </p:txBody>
      </p:sp>
      <p:sp>
        <p:nvSpPr>
          <p:cNvPr id="10" name="Content Placeholder 2"/>
          <p:cNvSpPr txBox="1">
            <a:spLocks/>
          </p:cNvSpPr>
          <p:nvPr/>
        </p:nvSpPr>
        <p:spPr>
          <a:xfrm>
            <a:off x="347643" y="1836394"/>
            <a:ext cx="3767157" cy="2392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smtClean="0"/>
              <a:t>Breakaway bases also provide safety. These are often used in high </a:t>
            </a:r>
            <a:r>
              <a:rPr lang="en-US" sz="1600" dirty="0"/>
              <a:t>volume traffic </a:t>
            </a:r>
            <a:r>
              <a:rPr lang="en-US" sz="1600" dirty="0" smtClean="0"/>
              <a:t>areas. </a:t>
            </a:r>
            <a:endParaRPr lang="en-US" sz="1600" dirty="0"/>
          </a:p>
          <a:p>
            <a:pPr marL="0" indent="0">
              <a:buFont typeface="Arial"/>
              <a:buNone/>
            </a:pPr>
            <a:r>
              <a:rPr lang="en-US" sz="1600" dirty="0" smtClean="0"/>
              <a:t>These bases will break off at the sheer points and allow the pole to collapse. This reduces the likelihood of injury to drivers/passengers in a car accident.</a:t>
            </a:r>
            <a:endParaRPr lang="en-US" sz="1600" dirty="0"/>
          </a:p>
        </p:txBody>
      </p:sp>
      <p:pic>
        <p:nvPicPr>
          <p:cNvPr id="11" name="Picture 10"/>
          <p:cNvPicPr>
            <a:picLocks noChangeAspect="1"/>
          </p:cNvPicPr>
          <p:nvPr/>
        </p:nvPicPr>
        <p:blipFill rotWithShape="1">
          <a:blip r:embed="rId3"/>
          <a:srcRect b="27953"/>
          <a:stretch/>
        </p:blipFill>
        <p:spPr>
          <a:xfrm>
            <a:off x="259615" y="4136722"/>
            <a:ext cx="3342857" cy="1447800"/>
          </a:xfrm>
          <a:prstGeom prst="rect">
            <a:avLst/>
          </a:prstGeom>
        </p:spPr>
      </p:pic>
      <p:cxnSp>
        <p:nvCxnSpPr>
          <p:cNvPr id="12" name="Straight Arrow Connector 11"/>
          <p:cNvCxnSpPr/>
          <p:nvPr/>
        </p:nvCxnSpPr>
        <p:spPr>
          <a:xfrm flipH="1">
            <a:off x="2752029" y="5114512"/>
            <a:ext cx="215685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790129" y="5114512"/>
            <a:ext cx="211875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670715" y="4718898"/>
            <a:ext cx="1574564" cy="369332"/>
          </a:xfrm>
          <a:prstGeom prst="rect">
            <a:avLst/>
          </a:prstGeom>
          <a:noFill/>
        </p:spPr>
        <p:txBody>
          <a:bodyPr wrap="square" rtlCol="0">
            <a:spAutoFit/>
          </a:bodyPr>
          <a:lstStyle/>
          <a:p>
            <a:r>
              <a:rPr lang="en-US" dirty="0" smtClean="0"/>
              <a:t>Sheer here</a:t>
            </a:r>
            <a:endParaRPr lang="en-US" dirty="0"/>
          </a:p>
        </p:txBody>
      </p:sp>
      <p:cxnSp>
        <p:nvCxnSpPr>
          <p:cNvPr id="19" name="Straight Arrow Connector 18"/>
          <p:cNvCxnSpPr/>
          <p:nvPr/>
        </p:nvCxnSpPr>
        <p:spPr>
          <a:xfrm flipH="1">
            <a:off x="2752029" y="4718898"/>
            <a:ext cx="215685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790129" y="4718898"/>
            <a:ext cx="211875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8621393" y="1588339"/>
            <a:ext cx="1190415" cy="1943100"/>
          </a:xfrm>
          <a:prstGeom prst="rect">
            <a:avLst/>
          </a:prstGeom>
        </p:spPr>
      </p:pic>
      <p:pic>
        <p:nvPicPr>
          <p:cNvPr id="22" name="Picture 21"/>
          <p:cNvPicPr>
            <a:picLocks noChangeAspect="1"/>
          </p:cNvPicPr>
          <p:nvPr/>
        </p:nvPicPr>
        <p:blipFill>
          <a:blip r:embed="rId5"/>
          <a:stretch>
            <a:fillRect/>
          </a:stretch>
        </p:blipFill>
        <p:spPr>
          <a:xfrm>
            <a:off x="9088565" y="3934736"/>
            <a:ext cx="1259118" cy="1863241"/>
          </a:xfrm>
          <a:prstGeom prst="rect">
            <a:avLst/>
          </a:prstGeom>
        </p:spPr>
      </p:pic>
      <p:pic>
        <p:nvPicPr>
          <p:cNvPr id="23" name="Picture 22"/>
          <p:cNvPicPr>
            <a:picLocks noChangeAspect="1"/>
          </p:cNvPicPr>
          <p:nvPr/>
        </p:nvPicPr>
        <p:blipFill>
          <a:blip r:embed="rId6"/>
          <a:stretch>
            <a:fillRect/>
          </a:stretch>
        </p:blipFill>
        <p:spPr>
          <a:xfrm>
            <a:off x="10606089" y="3828553"/>
            <a:ext cx="1000125" cy="1943100"/>
          </a:xfrm>
          <a:prstGeom prst="rect">
            <a:avLst/>
          </a:prstGeom>
        </p:spPr>
      </p:pic>
      <p:pic>
        <p:nvPicPr>
          <p:cNvPr id="24" name="Picture 23"/>
          <p:cNvPicPr>
            <a:picLocks noChangeAspect="1"/>
          </p:cNvPicPr>
          <p:nvPr/>
        </p:nvPicPr>
        <p:blipFill>
          <a:blip r:embed="rId7"/>
          <a:stretch>
            <a:fillRect/>
          </a:stretch>
        </p:blipFill>
        <p:spPr>
          <a:xfrm>
            <a:off x="10126381" y="645430"/>
            <a:ext cx="1277250" cy="2904712"/>
          </a:xfrm>
          <a:prstGeom prst="rect">
            <a:avLst/>
          </a:prstGeom>
        </p:spPr>
      </p:pic>
      <p:pic>
        <p:nvPicPr>
          <p:cNvPr id="25" name="Picture 24"/>
          <p:cNvPicPr>
            <a:picLocks noChangeAspect="1"/>
          </p:cNvPicPr>
          <p:nvPr/>
        </p:nvPicPr>
        <p:blipFill>
          <a:blip r:embed="rId8"/>
          <a:stretch>
            <a:fillRect/>
          </a:stretch>
        </p:blipFill>
        <p:spPr>
          <a:xfrm>
            <a:off x="7505294" y="4249422"/>
            <a:ext cx="1279246" cy="1522231"/>
          </a:xfrm>
          <a:prstGeom prst="rect">
            <a:avLst/>
          </a:prstGeom>
        </p:spPr>
      </p:pic>
      <p:sp>
        <p:nvSpPr>
          <p:cNvPr id="26" name="Content Placeholder 2"/>
          <p:cNvSpPr txBox="1">
            <a:spLocks/>
          </p:cNvSpPr>
          <p:nvPr/>
        </p:nvSpPr>
        <p:spPr>
          <a:xfrm>
            <a:off x="4553079" y="1836394"/>
            <a:ext cx="3767157" cy="2392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Valmont has </a:t>
            </a:r>
            <a:r>
              <a:rPr lang="en-US" sz="1600" b="1" dirty="0" smtClean="0">
                <a:solidFill>
                  <a:srgbClr val="E6681A"/>
                </a:solidFill>
              </a:rPr>
              <a:t>five</a:t>
            </a:r>
            <a:r>
              <a:rPr lang="en-US" sz="1600" dirty="0" smtClean="0">
                <a:solidFill>
                  <a:srgbClr val="E6681A"/>
                </a:solidFill>
              </a:rPr>
              <a:t> </a:t>
            </a:r>
            <a:r>
              <a:rPr lang="en-US" sz="1600" dirty="0" smtClean="0"/>
              <a:t>decorative breakaway bases approved by the Federal Highway Administration (FHWA). </a:t>
            </a:r>
            <a:endParaRPr lang="en-US" sz="1600" dirty="0"/>
          </a:p>
        </p:txBody>
      </p:sp>
    </p:spTree>
    <p:extLst>
      <p:ext uri="{BB962C8B-B14F-4D97-AF65-F5344CB8AC3E}">
        <p14:creationId xmlns:p14="http://schemas.microsoft.com/office/powerpoint/2010/main" val="717635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Bases and Covers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12</a:t>
            </a:fld>
            <a:endParaRPr lang="en-US" dirty="0"/>
          </a:p>
        </p:txBody>
      </p:sp>
      <p:sp>
        <p:nvSpPr>
          <p:cNvPr id="9" name="Content Placeholder 2"/>
          <p:cNvSpPr>
            <a:spLocks noGrp="1"/>
          </p:cNvSpPr>
          <p:nvPr>
            <p:ph idx="1"/>
          </p:nvPr>
        </p:nvSpPr>
        <p:spPr>
          <a:xfrm>
            <a:off x="347643" y="1420263"/>
            <a:ext cx="4530213" cy="553782"/>
          </a:xfrm>
        </p:spPr>
        <p:txBody>
          <a:bodyPr>
            <a:normAutofit/>
          </a:bodyPr>
          <a:lstStyle/>
          <a:p>
            <a:pPr marL="0" indent="0">
              <a:buNone/>
            </a:pPr>
            <a:r>
              <a:rPr lang="en-US" dirty="0" smtClean="0"/>
              <a:t>Purpose 2 - Design</a:t>
            </a:r>
          </a:p>
          <a:p>
            <a:pPr marL="0" indent="0">
              <a:buNone/>
            </a:pPr>
            <a:endParaRPr lang="en-US" dirty="0"/>
          </a:p>
        </p:txBody>
      </p:sp>
      <p:sp>
        <p:nvSpPr>
          <p:cNvPr id="10" name="Content Placeholder 2"/>
          <p:cNvSpPr txBox="1">
            <a:spLocks/>
          </p:cNvSpPr>
          <p:nvPr/>
        </p:nvSpPr>
        <p:spPr>
          <a:xfrm>
            <a:off x="347643" y="1836394"/>
            <a:ext cx="3767157" cy="2392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 second purpose is purely aesthetic. The base can add significant street appeal and can help ‘ground’ the pole. </a:t>
            </a:r>
          </a:p>
        </p:txBody>
      </p:sp>
      <p:sp>
        <p:nvSpPr>
          <p:cNvPr id="18" name="Content Placeholder 2"/>
          <p:cNvSpPr txBox="1">
            <a:spLocks/>
          </p:cNvSpPr>
          <p:nvPr/>
        </p:nvSpPr>
        <p:spPr>
          <a:xfrm>
            <a:off x="4167016" y="1836394"/>
            <a:ext cx="3767157" cy="2392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Valmont provides dozens of catalog options for standard and decorative bases. Custom bases can also be manufactured by request.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2" y="3000517"/>
            <a:ext cx="1961609" cy="29702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137" y="3000518"/>
            <a:ext cx="1984307" cy="297026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360" y="3000517"/>
            <a:ext cx="1825472" cy="297026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748" y="3000517"/>
            <a:ext cx="1868789" cy="297026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3453" y="3000517"/>
            <a:ext cx="2001018" cy="297026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5388" y="3000518"/>
            <a:ext cx="1868787" cy="2970259"/>
          </a:xfrm>
          <a:prstGeom prst="rect">
            <a:avLst/>
          </a:prstGeom>
        </p:spPr>
      </p:pic>
    </p:spTree>
    <p:extLst>
      <p:ext uri="{BB962C8B-B14F-4D97-AF65-F5344CB8AC3E}">
        <p14:creationId xmlns:p14="http://schemas.microsoft.com/office/powerpoint/2010/main" val="423847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Pole Types</a:t>
            </a:r>
            <a:endParaRPr lang="en-US" dirty="0"/>
          </a:p>
        </p:txBody>
      </p:sp>
      <p:sp>
        <p:nvSpPr>
          <p:cNvPr id="16" name="Content Placeholder 2"/>
          <p:cNvSpPr>
            <a:spLocks noGrp="1"/>
          </p:cNvSpPr>
          <p:nvPr>
            <p:ph idx="1"/>
          </p:nvPr>
        </p:nvSpPr>
        <p:spPr>
          <a:xfrm>
            <a:off x="1572523" y="5653550"/>
            <a:ext cx="1701619" cy="483892"/>
          </a:xfrm>
        </p:spPr>
        <p:txBody>
          <a:bodyPr>
            <a:normAutofit/>
          </a:bodyPr>
          <a:lstStyle/>
          <a:p>
            <a:pPr marL="0" indent="0" algn="ctr">
              <a:buNone/>
            </a:pPr>
            <a:r>
              <a:rPr lang="en-US" sz="2600" dirty="0" smtClean="0"/>
              <a:t>Materials</a:t>
            </a:r>
            <a:endParaRPr lang="en-US" sz="2600" dirty="0"/>
          </a:p>
        </p:txBody>
      </p:sp>
      <p:sp>
        <p:nvSpPr>
          <p:cNvPr id="5" name="Slide Number Placeholder 4"/>
          <p:cNvSpPr>
            <a:spLocks noGrp="1"/>
          </p:cNvSpPr>
          <p:nvPr>
            <p:ph type="sldNum" sz="quarter" idx="12"/>
          </p:nvPr>
        </p:nvSpPr>
        <p:spPr>
          <a:xfrm>
            <a:off x="9736796" y="6343167"/>
            <a:ext cx="2743200" cy="365125"/>
          </a:xfrm>
        </p:spPr>
        <p:txBody>
          <a:bodyPr/>
          <a:lstStyle/>
          <a:p>
            <a:fld id="{E45F3E5A-D972-B34D-A858-AD56261B5C28}" type="slidenum">
              <a:rPr lang="en-US" smtClean="0"/>
              <a:pPr/>
              <a:t>13</a:t>
            </a:fld>
            <a:endParaRPr lang="en-US" dirty="0"/>
          </a:p>
        </p:txBody>
      </p:sp>
      <p:sp>
        <p:nvSpPr>
          <p:cNvPr id="18" name="Content Placeholder 2"/>
          <p:cNvSpPr txBox="1">
            <a:spLocks/>
          </p:cNvSpPr>
          <p:nvPr/>
        </p:nvSpPr>
        <p:spPr>
          <a:xfrm>
            <a:off x="5567409" y="5683046"/>
            <a:ext cx="1298326" cy="4259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600" dirty="0" smtClean="0">
                <a:solidFill>
                  <a:schemeClr val="bg1"/>
                </a:solidFill>
              </a:rPr>
              <a:t>Round</a:t>
            </a:r>
            <a:endParaRPr lang="en-US" sz="2600" dirty="0">
              <a:solidFill>
                <a:schemeClr val="bg1"/>
              </a:solidFill>
            </a:endParaRPr>
          </a:p>
        </p:txBody>
      </p:sp>
      <p:sp>
        <p:nvSpPr>
          <p:cNvPr id="20" name="Content Placeholder 2"/>
          <p:cNvSpPr txBox="1">
            <a:spLocks/>
          </p:cNvSpPr>
          <p:nvPr/>
        </p:nvSpPr>
        <p:spPr>
          <a:xfrm>
            <a:off x="9138316" y="5683046"/>
            <a:ext cx="1603360" cy="4259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600" dirty="0" smtClean="0">
                <a:solidFill>
                  <a:schemeClr val="bg1"/>
                </a:solidFill>
              </a:rPr>
              <a:t>Square</a:t>
            </a:r>
            <a:endParaRPr lang="en-US" sz="26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72" y="1562951"/>
            <a:ext cx="2717118" cy="3982276"/>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525" y="1562950"/>
            <a:ext cx="2604359" cy="3981187"/>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9904" y="1562951"/>
            <a:ext cx="2580183" cy="39822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5384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2"/>
          <p:cNvSpPr txBox="1">
            <a:spLocks/>
          </p:cNvSpPr>
          <p:nvPr/>
        </p:nvSpPr>
        <p:spPr>
          <a:xfrm>
            <a:off x="8083646" y="2330820"/>
            <a:ext cx="3297766" cy="4108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b="1" dirty="0" smtClean="0">
                <a:solidFill>
                  <a:srgbClr val="000000"/>
                </a:solidFill>
              </a:rPr>
              <a:t>Benefits: </a:t>
            </a:r>
            <a:endParaRPr lang="en-US" sz="1400" b="1" dirty="0">
              <a:solidFill>
                <a:srgbClr val="000000"/>
              </a:solidFill>
            </a:endParaRPr>
          </a:p>
          <a:p>
            <a:r>
              <a:rPr lang="en-US" sz="1400" dirty="0" smtClean="0">
                <a:solidFill>
                  <a:srgbClr val="000000"/>
                </a:solidFill>
              </a:rPr>
              <a:t>Buy America compliant</a:t>
            </a:r>
          </a:p>
          <a:p>
            <a:r>
              <a:rPr lang="en-US" sz="1400" dirty="0" smtClean="0">
                <a:solidFill>
                  <a:srgbClr val="000000"/>
                </a:solidFill>
              </a:rPr>
              <a:t>Multiple shapes available</a:t>
            </a:r>
          </a:p>
          <a:p>
            <a:r>
              <a:rPr lang="en-US" sz="1400" dirty="0" smtClean="0">
                <a:solidFill>
                  <a:srgbClr val="000000"/>
                </a:solidFill>
              </a:rPr>
              <a:t>Multiple finish options</a:t>
            </a:r>
          </a:p>
          <a:p>
            <a:pPr marL="0" indent="0">
              <a:buFont typeface="Arial"/>
              <a:buNone/>
            </a:pPr>
            <a:endParaRPr lang="en-US" sz="1400" dirty="0">
              <a:solidFill>
                <a:srgbClr val="000000"/>
              </a:solidFill>
            </a:endParaRPr>
          </a:p>
        </p:txBody>
      </p:sp>
      <p:sp>
        <p:nvSpPr>
          <p:cNvPr id="7" name="Title 6"/>
          <p:cNvSpPr>
            <a:spLocks noGrp="1"/>
          </p:cNvSpPr>
          <p:nvPr>
            <p:ph type="title"/>
          </p:nvPr>
        </p:nvSpPr>
        <p:spPr>
          <a:xfrm>
            <a:off x="397934" y="285613"/>
            <a:ext cx="10515600" cy="1325563"/>
          </a:xfrm>
        </p:spPr>
        <p:txBody>
          <a:bodyPr>
            <a:normAutofit/>
          </a:bodyPr>
          <a:lstStyle/>
          <a:p>
            <a:r>
              <a:rPr lang="en-US" dirty="0" smtClean="0"/>
              <a:t>Pole Material – Steel and Aluminum</a:t>
            </a:r>
            <a:endParaRPr lang="en-US" dirty="0"/>
          </a:p>
        </p:txBody>
      </p:sp>
      <p:sp>
        <p:nvSpPr>
          <p:cNvPr id="2" name="Content Placeholder 1"/>
          <p:cNvSpPr>
            <a:spLocks noGrp="1"/>
          </p:cNvSpPr>
          <p:nvPr>
            <p:ph idx="1"/>
          </p:nvPr>
        </p:nvSpPr>
        <p:spPr>
          <a:xfrm>
            <a:off x="838201" y="2308225"/>
            <a:ext cx="3484034" cy="3457575"/>
          </a:xfrm>
        </p:spPr>
        <p:txBody>
          <a:bodyPr>
            <a:noAutofit/>
          </a:bodyPr>
          <a:lstStyle/>
          <a:p>
            <a:pPr marL="0" indent="0">
              <a:buNone/>
            </a:pPr>
            <a:r>
              <a:rPr lang="en-US" sz="1400" b="1" dirty="0" smtClean="0"/>
              <a:t>Benefits: </a:t>
            </a:r>
          </a:p>
          <a:p>
            <a:r>
              <a:rPr lang="en-US" sz="1400" dirty="0" smtClean="0"/>
              <a:t>Strength</a:t>
            </a:r>
            <a:endParaRPr lang="en-US" sz="1400" dirty="0"/>
          </a:p>
          <a:p>
            <a:r>
              <a:rPr lang="en-US" sz="1400" dirty="0"/>
              <a:t>Less </a:t>
            </a:r>
            <a:r>
              <a:rPr lang="en-US" sz="1400" dirty="0" smtClean="0"/>
              <a:t>susceptible </a:t>
            </a:r>
            <a:r>
              <a:rPr lang="en-US" sz="1400" dirty="0"/>
              <a:t>to </a:t>
            </a:r>
            <a:r>
              <a:rPr lang="en-US" sz="1400" dirty="0" smtClean="0"/>
              <a:t>vibration</a:t>
            </a:r>
            <a:endParaRPr lang="en-US" sz="1400" dirty="0"/>
          </a:p>
          <a:p>
            <a:r>
              <a:rPr lang="en-US" sz="1400" dirty="0"/>
              <a:t>Fabricated </a:t>
            </a:r>
            <a:r>
              <a:rPr lang="en-US" sz="1400" dirty="0" smtClean="0"/>
              <a:t>base </a:t>
            </a:r>
            <a:r>
              <a:rPr lang="en-US" sz="1400" dirty="0"/>
              <a:t>p</a:t>
            </a:r>
            <a:r>
              <a:rPr lang="en-US" sz="1400" dirty="0" smtClean="0"/>
              <a:t>lates</a:t>
            </a:r>
          </a:p>
          <a:p>
            <a:r>
              <a:rPr lang="en-US" sz="1400" dirty="0" smtClean="0"/>
              <a:t>Cost </a:t>
            </a:r>
            <a:r>
              <a:rPr lang="en-US" sz="1400" dirty="0"/>
              <a:t>e</a:t>
            </a:r>
            <a:r>
              <a:rPr lang="en-US" sz="1400" dirty="0" smtClean="0"/>
              <a:t>ffective </a:t>
            </a:r>
            <a:r>
              <a:rPr lang="en-US" sz="1400" dirty="0"/>
              <a:t>at </a:t>
            </a:r>
            <a:r>
              <a:rPr lang="en-US" sz="1400" dirty="0" smtClean="0"/>
              <a:t>taller mounting </a:t>
            </a:r>
            <a:r>
              <a:rPr lang="en-US" sz="1400" dirty="0"/>
              <a:t>h</a:t>
            </a:r>
            <a:r>
              <a:rPr lang="en-US" sz="1400" dirty="0" smtClean="0"/>
              <a:t>eights (above 30’)</a:t>
            </a:r>
            <a:endParaRPr lang="en-US" sz="1400" dirty="0"/>
          </a:p>
          <a:p>
            <a:r>
              <a:rPr lang="en-US" sz="1400" dirty="0"/>
              <a:t>Recyclable with </a:t>
            </a:r>
            <a:r>
              <a:rPr lang="en-US" sz="1400" dirty="0" smtClean="0"/>
              <a:t>low </a:t>
            </a:r>
            <a:r>
              <a:rPr lang="en-US" sz="1400" dirty="0"/>
              <a:t>s</a:t>
            </a:r>
            <a:r>
              <a:rPr lang="en-US" sz="1400" dirty="0" smtClean="0"/>
              <a:t>crap </a:t>
            </a:r>
            <a:r>
              <a:rPr lang="en-US" sz="1400" dirty="0"/>
              <a:t>v</a:t>
            </a:r>
            <a:r>
              <a:rPr lang="en-US" sz="1400" dirty="0" smtClean="0"/>
              <a:t>alue</a:t>
            </a:r>
            <a:endParaRPr lang="en-US" sz="1400" dirty="0"/>
          </a:p>
          <a:p>
            <a:pPr marL="0" indent="0">
              <a:buNone/>
            </a:pPr>
            <a:r>
              <a:rPr lang="en-US" sz="1400" b="1" dirty="0" smtClean="0"/>
              <a:t>Drawbacks: </a:t>
            </a:r>
          </a:p>
          <a:p>
            <a:r>
              <a:rPr lang="en-US" sz="1400" dirty="0" smtClean="0"/>
              <a:t>Corrosive </a:t>
            </a:r>
          </a:p>
          <a:p>
            <a:r>
              <a:rPr lang="en-US" sz="1400" dirty="0" smtClean="0"/>
              <a:t>Heavy – more equipment to install</a:t>
            </a:r>
            <a:endParaRPr lang="en-US" sz="1400" dirty="0"/>
          </a:p>
        </p:txBody>
      </p:sp>
      <p:sp>
        <p:nvSpPr>
          <p:cNvPr id="23" name="Content Placeholder 22"/>
          <p:cNvSpPr>
            <a:spLocks noGrp="1"/>
          </p:cNvSpPr>
          <p:nvPr>
            <p:ph sz="quarter" idx="4294967295"/>
          </p:nvPr>
        </p:nvSpPr>
        <p:spPr>
          <a:xfrm>
            <a:off x="4460971" y="2330450"/>
            <a:ext cx="3622675" cy="4108450"/>
          </a:xfrm>
        </p:spPr>
        <p:txBody>
          <a:bodyPr>
            <a:normAutofit/>
          </a:bodyPr>
          <a:lstStyle/>
          <a:p>
            <a:pPr marL="0" indent="0">
              <a:buNone/>
            </a:pPr>
            <a:r>
              <a:rPr lang="en-US" sz="1400" b="1" dirty="0" smtClean="0"/>
              <a:t>Benefits: </a:t>
            </a:r>
          </a:p>
          <a:p>
            <a:r>
              <a:rPr lang="en-US" sz="1400" dirty="0" smtClean="0"/>
              <a:t>Corrosion </a:t>
            </a:r>
            <a:r>
              <a:rPr lang="en-US" sz="1400" dirty="0"/>
              <a:t>r</a:t>
            </a:r>
            <a:r>
              <a:rPr lang="en-US" sz="1400" dirty="0" smtClean="0"/>
              <a:t>esistant</a:t>
            </a:r>
            <a:endParaRPr lang="en-US" sz="1400" dirty="0"/>
          </a:p>
          <a:p>
            <a:r>
              <a:rPr lang="en-US" sz="1400" dirty="0"/>
              <a:t>Light – </a:t>
            </a:r>
            <a:r>
              <a:rPr lang="en-US" sz="1400" dirty="0" smtClean="0"/>
              <a:t>easy </a:t>
            </a:r>
            <a:r>
              <a:rPr lang="en-US" sz="1400" dirty="0"/>
              <a:t>to </a:t>
            </a:r>
            <a:r>
              <a:rPr lang="en-US" sz="1400" dirty="0" smtClean="0"/>
              <a:t>handle</a:t>
            </a:r>
            <a:endParaRPr lang="en-US" sz="1400" dirty="0"/>
          </a:p>
          <a:p>
            <a:r>
              <a:rPr lang="en-US" sz="1400" dirty="0"/>
              <a:t>Flexibility in </a:t>
            </a:r>
            <a:r>
              <a:rPr lang="en-US" sz="1400" dirty="0" smtClean="0"/>
              <a:t>tapering</a:t>
            </a:r>
            <a:endParaRPr lang="en-US" sz="1400" dirty="0"/>
          </a:p>
          <a:p>
            <a:r>
              <a:rPr lang="en-US" sz="1400" dirty="0" smtClean="0"/>
              <a:t>Cost </a:t>
            </a:r>
            <a:r>
              <a:rPr lang="en-US" sz="1400" dirty="0"/>
              <a:t>e</a:t>
            </a:r>
            <a:r>
              <a:rPr lang="en-US" sz="1400" dirty="0" smtClean="0"/>
              <a:t>ffective </a:t>
            </a:r>
            <a:r>
              <a:rPr lang="en-US" sz="1400" dirty="0"/>
              <a:t>at </a:t>
            </a:r>
            <a:r>
              <a:rPr lang="en-US" sz="1400" dirty="0" smtClean="0"/>
              <a:t>lower </a:t>
            </a:r>
            <a:r>
              <a:rPr lang="en-US" sz="1400" dirty="0"/>
              <a:t>m</a:t>
            </a:r>
            <a:r>
              <a:rPr lang="en-US" sz="1400" dirty="0" smtClean="0"/>
              <a:t>ounting </a:t>
            </a:r>
            <a:r>
              <a:rPr lang="en-US" sz="1400" dirty="0"/>
              <a:t>h</a:t>
            </a:r>
            <a:r>
              <a:rPr lang="en-US" sz="1400" dirty="0" smtClean="0"/>
              <a:t>eights (below 30’)</a:t>
            </a:r>
            <a:endParaRPr lang="en-US" sz="1400" dirty="0"/>
          </a:p>
          <a:p>
            <a:pPr marL="0" indent="0">
              <a:buNone/>
            </a:pPr>
            <a:r>
              <a:rPr lang="en-US" sz="1400" b="1" dirty="0" smtClean="0"/>
              <a:t>Drawbacks: </a:t>
            </a:r>
          </a:p>
          <a:p>
            <a:r>
              <a:rPr lang="en-US" sz="1400" dirty="0" smtClean="0"/>
              <a:t>Vibration or fatigue </a:t>
            </a:r>
          </a:p>
          <a:p>
            <a:pPr lvl="1"/>
            <a:r>
              <a:rPr lang="en-US" sz="1000" dirty="0" smtClean="0"/>
              <a:t>Damper required on taller or bridge mounted poles</a:t>
            </a:r>
          </a:p>
          <a:p>
            <a:r>
              <a:rPr lang="en-US" sz="1400" dirty="0" smtClean="0"/>
              <a:t>Cast base </a:t>
            </a:r>
            <a:r>
              <a:rPr lang="en-US" sz="1400" dirty="0"/>
              <a:t>p</a:t>
            </a:r>
            <a:r>
              <a:rPr lang="en-US" sz="1400" dirty="0" smtClean="0"/>
              <a:t>lates – no customization</a:t>
            </a:r>
          </a:p>
          <a:p>
            <a:r>
              <a:rPr lang="en-US" sz="1400" dirty="0"/>
              <a:t>Recyclable with </a:t>
            </a:r>
            <a:r>
              <a:rPr lang="en-US" sz="1400" dirty="0" smtClean="0"/>
              <a:t>high </a:t>
            </a:r>
            <a:r>
              <a:rPr lang="en-US" sz="1400" dirty="0"/>
              <a:t>s</a:t>
            </a:r>
            <a:r>
              <a:rPr lang="en-US" sz="1400" dirty="0" smtClean="0"/>
              <a:t>crap </a:t>
            </a:r>
            <a:r>
              <a:rPr lang="en-US" sz="1400" dirty="0"/>
              <a:t>v</a:t>
            </a:r>
            <a:r>
              <a:rPr lang="en-US" sz="1400" dirty="0" smtClean="0"/>
              <a:t>alue – damage or theft</a:t>
            </a:r>
            <a:endParaRPr lang="en-US" sz="1400" dirty="0"/>
          </a:p>
          <a:p>
            <a:endParaRPr lang="en-US" sz="1400" dirty="0" smtClean="0"/>
          </a:p>
          <a:p>
            <a:endParaRPr lang="en-US" sz="1400" dirty="0"/>
          </a:p>
        </p:txBody>
      </p:sp>
      <p:sp>
        <p:nvSpPr>
          <p:cNvPr id="9" name="Content Placeholder 1"/>
          <p:cNvSpPr txBox="1">
            <a:spLocks/>
          </p:cNvSpPr>
          <p:nvPr/>
        </p:nvSpPr>
        <p:spPr>
          <a:xfrm>
            <a:off x="4572000" y="2087880"/>
            <a:ext cx="3048001" cy="423672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4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2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000" kern="1200" baseline="0">
                <a:solidFill>
                  <a:schemeClr val="tx1"/>
                </a:solidFill>
                <a:latin typeface="Arial"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18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Arial" pitchFamily="34" charset="0"/>
                <a:ea typeface="+mn-ea"/>
                <a:cs typeface="Arial" pitchFamily="34" charset="0"/>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C3D940"/>
              </a:buClr>
              <a:buFont typeface="Wingdings"/>
              <a:buNone/>
            </a:pPr>
            <a:endParaRPr lang="en-US" dirty="0">
              <a:solidFill>
                <a:srgbClr val="000000"/>
              </a:solidFill>
            </a:endParaRPr>
          </a:p>
        </p:txBody>
      </p:sp>
      <p:sp>
        <p:nvSpPr>
          <p:cNvPr id="13" name="Text Placeholder 15"/>
          <p:cNvSpPr txBox="1">
            <a:spLocks/>
          </p:cNvSpPr>
          <p:nvPr/>
        </p:nvSpPr>
        <p:spPr>
          <a:xfrm>
            <a:off x="838201" y="165083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Steel</a:t>
            </a:r>
            <a:endParaRPr lang="en-US" dirty="0"/>
          </a:p>
        </p:txBody>
      </p:sp>
      <p:sp>
        <p:nvSpPr>
          <p:cNvPr id="16" name="Text Placeholder 15"/>
          <p:cNvSpPr txBox="1">
            <a:spLocks/>
          </p:cNvSpPr>
          <p:nvPr/>
        </p:nvSpPr>
        <p:spPr>
          <a:xfrm>
            <a:off x="8083740" y="1650836"/>
            <a:ext cx="3399366" cy="64008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Both</a:t>
            </a:r>
            <a:endParaRPr lang="en-US" dirty="0"/>
          </a:p>
        </p:txBody>
      </p:sp>
      <p:sp>
        <p:nvSpPr>
          <p:cNvPr id="19" name="Text Placeholder 14"/>
          <p:cNvSpPr txBox="1">
            <a:spLocks/>
          </p:cNvSpPr>
          <p:nvPr/>
        </p:nvSpPr>
        <p:spPr>
          <a:xfrm>
            <a:off x="4460971" y="164765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Aluminum</a:t>
            </a:r>
            <a:endParaRPr lang="en-US" dirty="0"/>
          </a:p>
        </p:txBody>
      </p:sp>
    </p:spTree>
    <p:extLst>
      <p:ext uri="{BB962C8B-B14F-4D97-AF65-F5344CB8AC3E}">
        <p14:creationId xmlns:p14="http://schemas.microsoft.com/office/powerpoint/2010/main" val="3718785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4" y="242776"/>
            <a:ext cx="10515600" cy="1325563"/>
          </a:xfrm>
        </p:spPr>
        <p:txBody>
          <a:bodyPr>
            <a:normAutofit/>
          </a:bodyPr>
          <a:lstStyle/>
          <a:p>
            <a:r>
              <a:rPr lang="en-US" dirty="0" smtClean="0"/>
              <a:t>Round Tapered</a:t>
            </a:r>
            <a:endParaRPr lang="en-US" dirty="0"/>
          </a:p>
        </p:txBody>
      </p:sp>
      <p:sp>
        <p:nvSpPr>
          <p:cNvPr id="5" name="Text Placeholder 15"/>
          <p:cNvSpPr txBox="1">
            <a:spLocks/>
          </p:cNvSpPr>
          <p:nvPr/>
        </p:nvSpPr>
        <p:spPr>
          <a:xfrm>
            <a:off x="838201" y="1509057"/>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6" name="Text Placeholder 14"/>
          <p:cNvSpPr txBox="1">
            <a:spLocks/>
          </p:cNvSpPr>
          <p:nvPr/>
        </p:nvSpPr>
        <p:spPr>
          <a:xfrm>
            <a:off x="4460971" y="1505880"/>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More </a:t>
            </a:r>
            <a:r>
              <a:rPr lang="en-US" sz="1800" dirty="0" smtClean="0">
                <a:solidFill>
                  <a:srgbClr val="000000"/>
                </a:solidFill>
              </a:rPr>
              <a:t>expensive than straight rounds</a:t>
            </a:r>
            <a:endParaRPr lang="en-US" sz="1800" dirty="0">
              <a:solidFill>
                <a:srgbClr val="000000"/>
              </a:solidFill>
            </a:endParaRPr>
          </a:p>
        </p:txBody>
      </p:sp>
      <p:sp>
        <p:nvSpPr>
          <p:cNvPr id="8" name="Content Placeholder 2"/>
          <p:cNvSpPr txBox="1">
            <a:spLocks/>
          </p:cNvSpPr>
          <p:nvPr/>
        </p:nvSpPr>
        <p:spPr>
          <a:xfrm>
            <a:off x="838199" y="235556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smtClean="0">
                <a:solidFill>
                  <a:srgbClr val="000000"/>
                </a:solidFill>
              </a:rPr>
              <a:t>Available in steel (RTS) and aluminum (RTA)</a:t>
            </a:r>
          </a:p>
          <a:p>
            <a:r>
              <a:rPr lang="en-US" sz="1800" dirty="0" smtClean="0">
                <a:solidFill>
                  <a:srgbClr val="000000"/>
                </a:solidFill>
              </a:rPr>
              <a:t>Taller mounting heights - Up to 70 Feet</a:t>
            </a:r>
          </a:p>
          <a:p>
            <a:r>
              <a:rPr lang="en-US" sz="1800" dirty="0" smtClean="0">
                <a:solidFill>
                  <a:srgbClr val="000000"/>
                </a:solidFill>
              </a:rPr>
              <a:t>Able to vary wall thickness of sections</a:t>
            </a:r>
          </a:p>
          <a:p>
            <a:r>
              <a:rPr lang="en-US" sz="1800" dirty="0" smtClean="0">
                <a:solidFill>
                  <a:srgbClr val="000000"/>
                </a:solidFill>
              </a:rPr>
              <a:t>Potentially fewer poles required</a:t>
            </a:r>
          </a:p>
          <a:p>
            <a:r>
              <a:rPr lang="en-US" sz="1800" dirty="0" smtClean="0">
                <a:solidFill>
                  <a:srgbClr val="000000"/>
                </a:solidFill>
              </a:rPr>
              <a:t>Variety of finishes</a:t>
            </a:r>
          </a:p>
          <a:p>
            <a:r>
              <a:rPr lang="en-US" sz="1800" dirty="0" smtClean="0">
                <a:solidFill>
                  <a:srgbClr val="000000"/>
                </a:solidFill>
              </a:rPr>
              <a:t>Will handle substantial loading</a:t>
            </a:r>
          </a:p>
        </p:txBody>
      </p:sp>
      <p:pic>
        <p:nvPicPr>
          <p:cNvPr id="3" name="Picture 2"/>
          <p:cNvPicPr>
            <a:picLocks noChangeAspect="1"/>
          </p:cNvPicPr>
          <p:nvPr/>
        </p:nvPicPr>
        <p:blipFill rotWithShape="1">
          <a:blip r:embed="rId3"/>
          <a:srcRect l="10255" t="2654" r="4404" b="9190"/>
          <a:stretch/>
        </p:blipFill>
        <p:spPr>
          <a:xfrm>
            <a:off x="8405574" y="1505881"/>
            <a:ext cx="2821673" cy="4432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42138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779" y="1505879"/>
            <a:ext cx="2881021" cy="4304716"/>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65667" y="285613"/>
            <a:ext cx="10515600" cy="1325563"/>
          </a:xfrm>
        </p:spPr>
        <p:txBody>
          <a:bodyPr>
            <a:normAutofit/>
          </a:bodyPr>
          <a:lstStyle/>
          <a:p>
            <a:r>
              <a:rPr lang="en-US" dirty="0" smtClean="0"/>
              <a:t>Straight Round</a:t>
            </a:r>
            <a:endParaRPr lang="en-US" dirty="0"/>
          </a:p>
        </p:txBody>
      </p:sp>
      <p:sp>
        <p:nvSpPr>
          <p:cNvPr id="3" name="Content Placeholder 2"/>
          <p:cNvSpPr>
            <a:spLocks noGrp="1"/>
          </p:cNvSpPr>
          <p:nvPr>
            <p:ph idx="1"/>
          </p:nvPr>
        </p:nvSpPr>
        <p:spPr>
          <a:xfrm>
            <a:off x="838200" y="2315906"/>
            <a:ext cx="3297768" cy="3494690"/>
          </a:xfrm>
        </p:spPr>
        <p:txBody>
          <a:bodyPr>
            <a:normAutofit/>
          </a:bodyPr>
          <a:lstStyle/>
          <a:p>
            <a:r>
              <a:rPr lang="en-US" sz="1800" dirty="0"/>
              <a:t>Available in steel </a:t>
            </a:r>
            <a:r>
              <a:rPr lang="en-US" sz="1800" dirty="0" smtClean="0"/>
              <a:t>(SRS) </a:t>
            </a:r>
            <a:r>
              <a:rPr lang="en-US" sz="1800" dirty="0"/>
              <a:t>and aluminum </a:t>
            </a:r>
            <a:r>
              <a:rPr lang="en-US" sz="1800" dirty="0" smtClean="0"/>
              <a:t>(RNTA)</a:t>
            </a:r>
          </a:p>
          <a:p>
            <a:r>
              <a:rPr lang="en-US" sz="1800" dirty="0" smtClean="0"/>
              <a:t>Price </a:t>
            </a:r>
            <a:r>
              <a:rPr lang="en-US" sz="1800" dirty="0"/>
              <a:t>effective</a:t>
            </a:r>
          </a:p>
          <a:p>
            <a:r>
              <a:rPr lang="en-US" sz="1800" dirty="0"/>
              <a:t>Variety of </a:t>
            </a:r>
            <a:r>
              <a:rPr lang="en-US" sz="1800" dirty="0" smtClean="0"/>
              <a:t>finishes</a:t>
            </a:r>
            <a:endParaRPr lang="en-US" sz="1800" dirty="0"/>
          </a:p>
          <a:p>
            <a:r>
              <a:rPr lang="en-US" sz="1800" dirty="0"/>
              <a:t>Readily available</a:t>
            </a:r>
          </a:p>
          <a:p>
            <a:r>
              <a:rPr lang="en-US" sz="1800" dirty="0" smtClean="0"/>
              <a:t>Less prone </a:t>
            </a:r>
            <a:r>
              <a:rPr lang="en-US" sz="1800" dirty="0"/>
              <a:t>to </a:t>
            </a:r>
            <a:r>
              <a:rPr lang="en-US" sz="1800" dirty="0" smtClean="0"/>
              <a:t>vibration </a:t>
            </a:r>
            <a:r>
              <a:rPr lang="en-US" sz="1800" dirty="0"/>
              <a:t>problems</a:t>
            </a:r>
          </a:p>
          <a:p>
            <a:pPr marL="0" indent="0">
              <a:lnSpc>
                <a:spcPct val="110000"/>
              </a:lnSpc>
              <a:buNone/>
            </a:pPr>
            <a:endParaRPr lang="en-US" sz="1600" dirty="0"/>
          </a:p>
        </p:txBody>
      </p:sp>
      <p:sp>
        <p:nvSpPr>
          <p:cNvPr id="5"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6"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Height </a:t>
            </a:r>
            <a:r>
              <a:rPr lang="en-US" sz="1800" dirty="0" smtClean="0">
                <a:solidFill>
                  <a:srgbClr val="000000"/>
                </a:solidFill>
              </a:rPr>
              <a:t>limitations</a:t>
            </a:r>
            <a:endParaRPr lang="en-US" sz="1800" dirty="0">
              <a:solidFill>
                <a:srgbClr val="000000"/>
              </a:solidFill>
            </a:endParaRPr>
          </a:p>
          <a:p>
            <a:r>
              <a:rPr lang="en-US" sz="1800" dirty="0">
                <a:solidFill>
                  <a:srgbClr val="000000"/>
                </a:solidFill>
              </a:rPr>
              <a:t>Loading </a:t>
            </a:r>
            <a:r>
              <a:rPr lang="en-US" sz="1800" dirty="0" smtClean="0">
                <a:solidFill>
                  <a:srgbClr val="000000"/>
                </a:solidFill>
              </a:rPr>
              <a:t>limitations</a:t>
            </a:r>
            <a:endParaRPr lang="en-US" sz="1800" dirty="0">
              <a:solidFill>
                <a:srgbClr val="000000"/>
              </a:solidFill>
            </a:endParaRPr>
          </a:p>
        </p:txBody>
      </p:sp>
    </p:spTree>
    <p:extLst>
      <p:ext uri="{BB962C8B-B14F-4D97-AF65-F5344CB8AC3E}">
        <p14:creationId xmlns:p14="http://schemas.microsoft.com/office/powerpoint/2010/main" val="2705420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MKT Comm\Installation Database\Photos\CommercialTransportation\Transportation\ Traffic_Standard\Knoxville,TN\Low Res\knoxville,tn11.jpg"/>
          <p:cNvPicPr>
            <a:picLocks noChangeAspect="1" noChangeArrowheads="1"/>
          </p:cNvPicPr>
          <p:nvPr/>
        </p:nvPicPr>
        <p:blipFill>
          <a:blip r:embed="rId3" cstate="print">
            <a:lum contrast="3000"/>
            <a:extLst>
              <a:ext uri="{28A0092B-C50C-407E-A947-70E740481C1C}">
                <a14:useLocalDpi xmlns:a14="http://schemas.microsoft.com/office/drawing/2010/main"/>
              </a:ext>
            </a:extLst>
          </a:blip>
          <a:srcRect/>
          <a:stretch>
            <a:fillRect/>
          </a:stretch>
        </p:blipFill>
        <p:spPr bwMode="auto">
          <a:xfrm>
            <a:off x="8483990" y="1505881"/>
            <a:ext cx="2869810" cy="43047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3089" y="285613"/>
            <a:ext cx="10515600" cy="1325563"/>
          </a:xfrm>
        </p:spPr>
        <p:txBody>
          <a:bodyPr>
            <a:normAutofit/>
          </a:bodyPr>
          <a:lstStyle/>
          <a:p>
            <a:r>
              <a:rPr lang="en-US" dirty="0" smtClean="0"/>
              <a:t>Square Tapered Steel</a:t>
            </a:r>
            <a:endParaRPr lang="en-US" dirty="0"/>
          </a:p>
        </p:txBody>
      </p:sp>
      <p:sp>
        <p:nvSpPr>
          <p:cNvPr id="3" name="Content Placeholder 2"/>
          <p:cNvSpPr>
            <a:spLocks noGrp="1"/>
          </p:cNvSpPr>
          <p:nvPr>
            <p:ph idx="1"/>
          </p:nvPr>
        </p:nvSpPr>
        <p:spPr>
          <a:xfrm>
            <a:off x="838200" y="2315906"/>
            <a:ext cx="3297768" cy="3494690"/>
          </a:xfrm>
        </p:spPr>
        <p:txBody>
          <a:bodyPr>
            <a:normAutofit/>
          </a:bodyPr>
          <a:lstStyle/>
          <a:p>
            <a:r>
              <a:rPr lang="en-US" sz="1800" dirty="0" smtClean="0"/>
              <a:t>Sleeker square pole </a:t>
            </a:r>
            <a:r>
              <a:rPr lang="en-US" sz="1800" dirty="0"/>
              <a:t>a</a:t>
            </a:r>
            <a:r>
              <a:rPr lang="en-US" sz="1800" dirty="0" smtClean="0"/>
              <a:t>esthetics</a:t>
            </a:r>
            <a:endParaRPr lang="en-US" sz="1800" dirty="0"/>
          </a:p>
          <a:p>
            <a:r>
              <a:rPr lang="en-US" sz="1800" dirty="0"/>
              <a:t>Variety of </a:t>
            </a:r>
            <a:r>
              <a:rPr lang="en-US" sz="1800" dirty="0" smtClean="0"/>
              <a:t>finishes</a:t>
            </a:r>
            <a:endParaRPr lang="en-US" sz="1800" dirty="0"/>
          </a:p>
          <a:p>
            <a:r>
              <a:rPr lang="en-US" sz="1800" dirty="0"/>
              <a:t>Taller </a:t>
            </a:r>
            <a:r>
              <a:rPr lang="en-US" sz="1800" dirty="0" smtClean="0"/>
              <a:t>mounting heights </a:t>
            </a:r>
            <a:r>
              <a:rPr lang="en-US" sz="1800" dirty="0"/>
              <a:t>- Up to 50 Feet</a:t>
            </a:r>
          </a:p>
          <a:p>
            <a:r>
              <a:rPr lang="en-US" sz="1800" dirty="0"/>
              <a:t>Will handle more loading than </a:t>
            </a:r>
            <a:r>
              <a:rPr lang="en-US" sz="1800" dirty="0" smtClean="0"/>
              <a:t>Straight Square</a:t>
            </a:r>
            <a:endParaRPr lang="en-US" sz="1800" dirty="0"/>
          </a:p>
          <a:p>
            <a:r>
              <a:rPr lang="en-US" sz="1800" dirty="0" smtClean="0"/>
              <a:t>Limited competition</a:t>
            </a:r>
          </a:p>
          <a:p>
            <a:r>
              <a:rPr lang="en-US" sz="1800" dirty="0" smtClean="0"/>
              <a:t>Spec lock opportunity</a:t>
            </a:r>
            <a:endParaRPr lang="en-US" sz="1800" dirty="0"/>
          </a:p>
          <a:p>
            <a:pPr>
              <a:lnSpc>
                <a:spcPct val="110000"/>
              </a:lnSpc>
            </a:pPr>
            <a:endParaRPr lang="en-US" sz="1600"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smtClean="0">
                <a:solidFill>
                  <a:srgbClr val="000000"/>
                </a:solidFill>
              </a:rPr>
              <a:t>Only available in steel (STS)</a:t>
            </a:r>
          </a:p>
          <a:p>
            <a:r>
              <a:rPr lang="en-US" sz="1800" dirty="0" smtClean="0">
                <a:solidFill>
                  <a:srgbClr val="000000"/>
                </a:solidFill>
              </a:rPr>
              <a:t>More expensive than the Straight Square</a:t>
            </a:r>
            <a:endParaRPr lang="en-US" sz="1800" dirty="0">
              <a:solidFill>
                <a:srgbClr val="000000"/>
              </a:solidFill>
            </a:endParaRPr>
          </a:p>
          <a:p>
            <a:r>
              <a:rPr lang="en-US" sz="1800" dirty="0">
                <a:solidFill>
                  <a:srgbClr val="000000"/>
                </a:solidFill>
              </a:rPr>
              <a:t>Longer l</a:t>
            </a:r>
            <a:r>
              <a:rPr lang="en-US" sz="1800" dirty="0" smtClean="0">
                <a:solidFill>
                  <a:srgbClr val="000000"/>
                </a:solidFill>
              </a:rPr>
              <a:t>ead-times</a:t>
            </a:r>
            <a:endParaRPr lang="en-US" sz="1800" dirty="0">
              <a:solidFill>
                <a:srgbClr val="000000"/>
              </a:solidFill>
            </a:endParaRPr>
          </a:p>
        </p:txBody>
      </p:sp>
      <p:sp>
        <p:nvSpPr>
          <p:cNvPr id="9"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0"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Tree>
    <p:extLst>
      <p:ext uri="{BB962C8B-B14F-4D97-AF65-F5344CB8AC3E}">
        <p14:creationId xmlns:p14="http://schemas.microsoft.com/office/powerpoint/2010/main" val="527407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S:\MKT Comm\Installation Database\Photos\CommercialTransportation\Commercial\Area Lighting\Standard\American Airlines Arena, Dallas, TX\Low Res\ALS1014_l.jpg"/>
          <p:cNvPicPr>
            <a:picLocks noChangeAspect="1" noChangeArrowheads="1"/>
          </p:cNvPicPr>
          <p:nvPr/>
        </p:nvPicPr>
        <p:blipFill>
          <a:blip r:embed="rId3" cstate="print">
            <a:lum contrast="3000"/>
            <a:extLst>
              <a:ext uri="{28A0092B-C50C-407E-A947-70E740481C1C}">
                <a14:useLocalDpi xmlns:a14="http://schemas.microsoft.com/office/drawing/2010/main"/>
              </a:ext>
            </a:extLst>
          </a:blip>
          <a:srcRect/>
          <a:stretch>
            <a:fillRect/>
          </a:stretch>
        </p:blipFill>
        <p:spPr bwMode="auto">
          <a:xfrm>
            <a:off x="8540041" y="1505881"/>
            <a:ext cx="2813759" cy="43047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0511" y="285613"/>
            <a:ext cx="10515600" cy="1325563"/>
          </a:xfrm>
        </p:spPr>
        <p:txBody>
          <a:bodyPr>
            <a:normAutofit/>
          </a:bodyPr>
          <a:lstStyle/>
          <a:p>
            <a:r>
              <a:rPr lang="en-US" dirty="0" smtClean="0"/>
              <a:t>Straight Square</a:t>
            </a:r>
            <a:endParaRPr lang="en-US" dirty="0"/>
          </a:p>
        </p:txBody>
      </p:sp>
      <p:sp>
        <p:nvSpPr>
          <p:cNvPr id="3" name="Content Placeholder 2"/>
          <p:cNvSpPr>
            <a:spLocks noGrp="1"/>
          </p:cNvSpPr>
          <p:nvPr>
            <p:ph idx="1"/>
          </p:nvPr>
        </p:nvSpPr>
        <p:spPr>
          <a:xfrm>
            <a:off x="838200" y="2315906"/>
            <a:ext cx="3297768" cy="3494690"/>
          </a:xfrm>
        </p:spPr>
        <p:txBody>
          <a:bodyPr>
            <a:normAutofit/>
          </a:bodyPr>
          <a:lstStyle/>
          <a:p>
            <a:pPr>
              <a:lnSpc>
                <a:spcPct val="110000"/>
              </a:lnSpc>
            </a:pPr>
            <a:r>
              <a:rPr lang="en-US" sz="1800" dirty="0" smtClean="0"/>
              <a:t>Available in steel (SSS) and aluminum (SNTA)</a:t>
            </a:r>
          </a:p>
          <a:p>
            <a:pPr>
              <a:lnSpc>
                <a:spcPct val="110000"/>
              </a:lnSpc>
            </a:pPr>
            <a:r>
              <a:rPr lang="en-US" sz="1800" dirty="0" smtClean="0"/>
              <a:t>Price effective</a:t>
            </a:r>
          </a:p>
          <a:p>
            <a:pPr>
              <a:lnSpc>
                <a:spcPct val="110000"/>
              </a:lnSpc>
            </a:pPr>
            <a:r>
              <a:rPr lang="en-US" sz="1800" dirty="0" smtClean="0"/>
              <a:t>Variety of finishes</a:t>
            </a:r>
          </a:p>
          <a:p>
            <a:pPr>
              <a:lnSpc>
                <a:spcPct val="110000"/>
              </a:lnSpc>
            </a:pPr>
            <a:r>
              <a:rPr lang="en-US" sz="1800" dirty="0" smtClean="0"/>
              <a:t>Readily available</a:t>
            </a:r>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Height </a:t>
            </a:r>
            <a:r>
              <a:rPr lang="en-US" sz="1800" dirty="0" smtClean="0">
                <a:solidFill>
                  <a:srgbClr val="000000"/>
                </a:solidFill>
              </a:rPr>
              <a:t>limitations</a:t>
            </a:r>
            <a:endParaRPr lang="en-US" sz="1800" dirty="0">
              <a:solidFill>
                <a:srgbClr val="000000"/>
              </a:solidFill>
            </a:endParaRPr>
          </a:p>
          <a:p>
            <a:r>
              <a:rPr lang="en-US" sz="1800" dirty="0">
                <a:solidFill>
                  <a:srgbClr val="000000"/>
                </a:solidFill>
              </a:rPr>
              <a:t>Loading </a:t>
            </a:r>
            <a:r>
              <a:rPr lang="en-US" sz="1800" dirty="0" smtClean="0">
                <a:solidFill>
                  <a:srgbClr val="000000"/>
                </a:solidFill>
              </a:rPr>
              <a:t>limitations</a:t>
            </a:r>
            <a:endParaRPr lang="en-US" sz="1800" dirty="0">
              <a:solidFill>
                <a:srgbClr val="000000"/>
              </a:solidFill>
            </a:endParaRPr>
          </a:p>
          <a:p>
            <a:r>
              <a:rPr lang="en-US" sz="1800" dirty="0" smtClean="0">
                <a:solidFill>
                  <a:srgbClr val="000000"/>
                </a:solidFill>
              </a:rPr>
              <a:t>Susceptible to vibration or fatigue </a:t>
            </a:r>
          </a:p>
        </p:txBody>
      </p:sp>
      <p:sp>
        <p:nvSpPr>
          <p:cNvPr id="8"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0"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Tree>
    <p:extLst>
      <p:ext uri="{BB962C8B-B14F-4D97-AF65-F5344CB8AC3E}">
        <p14:creationId xmlns:p14="http://schemas.microsoft.com/office/powerpoint/2010/main" val="607246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lum contrast="3000"/>
            <a:extLst>
              <a:ext uri="{28A0092B-C50C-407E-A947-70E740481C1C}">
                <a14:useLocalDpi xmlns:a14="http://schemas.microsoft.com/office/drawing/2010/main"/>
              </a:ext>
            </a:extLst>
          </a:blip>
          <a:srcRect l="18062" r="10572"/>
          <a:stretch/>
        </p:blipFill>
        <p:spPr bwMode="auto">
          <a:xfrm>
            <a:off x="8286780" y="1500618"/>
            <a:ext cx="3067020" cy="43047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1800" y="285613"/>
            <a:ext cx="10515600" cy="1325563"/>
          </a:xfrm>
        </p:spPr>
        <p:txBody>
          <a:bodyPr>
            <a:normAutofit/>
          </a:bodyPr>
          <a:lstStyle/>
          <a:p>
            <a:r>
              <a:rPr lang="en-US" dirty="0" smtClean="0"/>
              <a:t>Hinged Poles</a:t>
            </a:r>
            <a:endParaRPr lang="en-US"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Height </a:t>
            </a:r>
            <a:r>
              <a:rPr lang="en-US" sz="1800" dirty="0" smtClean="0">
                <a:solidFill>
                  <a:srgbClr val="000000"/>
                </a:solidFill>
              </a:rPr>
              <a:t>limitations </a:t>
            </a:r>
            <a:r>
              <a:rPr lang="en-US" sz="1800" dirty="0">
                <a:solidFill>
                  <a:srgbClr val="000000"/>
                </a:solidFill>
              </a:rPr>
              <a:t>– Up to 40 </a:t>
            </a:r>
            <a:r>
              <a:rPr lang="en-US" sz="1800" dirty="0" smtClean="0">
                <a:solidFill>
                  <a:srgbClr val="000000"/>
                </a:solidFill>
              </a:rPr>
              <a:t>feet</a:t>
            </a:r>
            <a:endParaRPr lang="en-US" sz="1800" dirty="0">
              <a:solidFill>
                <a:srgbClr val="000000"/>
              </a:solidFill>
            </a:endParaRPr>
          </a:p>
          <a:p>
            <a:r>
              <a:rPr lang="en-US" sz="1800" dirty="0">
                <a:solidFill>
                  <a:srgbClr val="000000"/>
                </a:solidFill>
              </a:rPr>
              <a:t>More </a:t>
            </a:r>
            <a:r>
              <a:rPr lang="en-US" sz="1800" dirty="0" smtClean="0">
                <a:solidFill>
                  <a:srgbClr val="000000"/>
                </a:solidFill>
              </a:rPr>
              <a:t>expensive</a:t>
            </a:r>
            <a:endParaRPr lang="en-US" sz="1800" dirty="0">
              <a:solidFill>
                <a:srgbClr val="000000"/>
              </a:solidFill>
            </a:endParaRPr>
          </a:p>
          <a:p>
            <a:r>
              <a:rPr lang="en-US" sz="1800" dirty="0">
                <a:solidFill>
                  <a:srgbClr val="000000"/>
                </a:solidFill>
              </a:rPr>
              <a:t>Longer </a:t>
            </a:r>
            <a:r>
              <a:rPr lang="en-US" sz="1800" dirty="0" smtClean="0">
                <a:solidFill>
                  <a:srgbClr val="000000"/>
                </a:solidFill>
              </a:rPr>
              <a:t>lead-times</a:t>
            </a:r>
            <a:endParaRPr lang="en-US" sz="1800" dirty="0">
              <a:solidFill>
                <a:srgbClr val="000000"/>
              </a:solidFill>
            </a:endParaRPr>
          </a:p>
          <a:p>
            <a:r>
              <a:rPr lang="en-US" sz="1800" dirty="0">
                <a:solidFill>
                  <a:srgbClr val="000000"/>
                </a:solidFill>
              </a:rPr>
              <a:t>Prone to </a:t>
            </a:r>
            <a:r>
              <a:rPr lang="en-US" sz="1800" dirty="0" smtClean="0">
                <a:solidFill>
                  <a:srgbClr val="000000"/>
                </a:solidFill>
              </a:rPr>
              <a:t>fatigue failure</a:t>
            </a:r>
          </a:p>
          <a:p>
            <a:r>
              <a:rPr lang="en-US" sz="1800" dirty="0" smtClean="0">
                <a:solidFill>
                  <a:srgbClr val="000000"/>
                </a:solidFill>
              </a:rPr>
              <a:t>Dimensions are fixed: no customization for heights or fixtures</a:t>
            </a:r>
            <a:endParaRPr lang="en-US" sz="1800" dirty="0">
              <a:solidFill>
                <a:srgbClr val="000000"/>
              </a:solidFill>
            </a:endParaRPr>
          </a:p>
        </p:txBody>
      </p:sp>
      <p:sp>
        <p:nvSpPr>
          <p:cNvPr id="8" name="Content Placeholder 2"/>
          <p:cNvSpPr txBox="1">
            <a:spLocks/>
          </p:cNvSpPr>
          <p:nvPr/>
        </p:nvSpPr>
        <p:spPr>
          <a:xfrm>
            <a:off x="838200"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700" dirty="0" smtClean="0">
                <a:solidFill>
                  <a:srgbClr val="000000"/>
                </a:solidFill>
              </a:rPr>
              <a:t>Available in aluminum for short poles and steel for taller applications.</a:t>
            </a:r>
          </a:p>
          <a:p>
            <a:r>
              <a:rPr lang="en-US" sz="1700" dirty="0" smtClean="0">
                <a:solidFill>
                  <a:srgbClr val="000000"/>
                </a:solidFill>
              </a:rPr>
              <a:t>Able to break-over pole to perform fixture maintenance.</a:t>
            </a:r>
          </a:p>
          <a:p>
            <a:r>
              <a:rPr lang="en-US" sz="1700" dirty="0" smtClean="0">
                <a:solidFill>
                  <a:srgbClr val="000000"/>
                </a:solidFill>
              </a:rPr>
              <a:t>Variety of finishes</a:t>
            </a:r>
          </a:p>
          <a:p>
            <a:r>
              <a:rPr lang="en-US" sz="1700" dirty="0" smtClean="0">
                <a:solidFill>
                  <a:srgbClr val="000000"/>
                </a:solidFill>
              </a:rPr>
              <a:t>Available with either internal, external, or base hinge</a:t>
            </a:r>
          </a:p>
          <a:p>
            <a:r>
              <a:rPr lang="en-US" sz="1700" dirty="0" smtClean="0">
                <a:solidFill>
                  <a:srgbClr val="000000"/>
                </a:solidFill>
              </a:rPr>
              <a:t>Limited competition – Spec lock opportunity</a:t>
            </a:r>
            <a:endParaRPr lang="en-US" sz="1700" dirty="0">
              <a:solidFill>
                <a:srgbClr val="000000"/>
              </a:solidFill>
            </a:endParaRPr>
          </a:p>
        </p:txBody>
      </p:sp>
      <p:sp>
        <p:nvSpPr>
          <p:cNvPr id="10"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1"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Tree>
    <p:extLst>
      <p:ext uri="{BB962C8B-B14F-4D97-AF65-F5344CB8AC3E}">
        <p14:creationId xmlns:p14="http://schemas.microsoft.com/office/powerpoint/2010/main" val="2546354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Objectives</a:t>
            </a:r>
            <a:endParaRPr lang="en-US" dirty="0"/>
          </a:p>
        </p:txBody>
      </p:sp>
      <p:sp>
        <p:nvSpPr>
          <p:cNvPr id="3" name="Content Placeholder 2"/>
          <p:cNvSpPr>
            <a:spLocks noGrp="1"/>
          </p:cNvSpPr>
          <p:nvPr>
            <p:ph idx="1"/>
          </p:nvPr>
        </p:nvSpPr>
        <p:spPr>
          <a:xfrm>
            <a:off x="347643" y="1825625"/>
            <a:ext cx="7480300" cy="4351338"/>
          </a:xfrm>
        </p:spPr>
        <p:txBody>
          <a:bodyPr/>
          <a:lstStyle/>
          <a:p>
            <a:r>
              <a:rPr lang="en-US" dirty="0" smtClean="0"/>
              <a:t>Understand common pole components</a:t>
            </a:r>
            <a:endParaRPr lang="en-US" dirty="0"/>
          </a:p>
          <a:p>
            <a:pPr lvl="1"/>
            <a:r>
              <a:rPr lang="en-US" dirty="0" smtClean="0"/>
              <a:t>Foundations</a:t>
            </a:r>
          </a:p>
          <a:p>
            <a:pPr lvl="1"/>
            <a:r>
              <a:rPr lang="en-US" dirty="0" smtClean="0"/>
              <a:t>Bases and Covers</a:t>
            </a:r>
          </a:p>
          <a:p>
            <a:pPr lvl="1"/>
            <a:r>
              <a:rPr lang="en-US" dirty="0" smtClean="0"/>
              <a:t>Pole Types</a:t>
            </a:r>
          </a:p>
          <a:p>
            <a:pPr lvl="1"/>
            <a:r>
              <a:rPr lang="en-US" dirty="0" err="1" smtClean="0"/>
              <a:t>Handholes</a:t>
            </a:r>
            <a:r>
              <a:rPr lang="en-US" dirty="0" smtClean="0"/>
              <a:t> and Festoons</a:t>
            </a:r>
          </a:p>
          <a:p>
            <a:pPr lvl="1"/>
            <a:r>
              <a:rPr lang="en-US" dirty="0" smtClean="0"/>
              <a:t>Arms</a:t>
            </a:r>
          </a:p>
          <a:p>
            <a:pPr lvl="1"/>
            <a:r>
              <a:rPr lang="en-US" dirty="0" smtClean="0"/>
              <a:t>Attaching Fixtures and Accessories</a:t>
            </a:r>
          </a:p>
          <a:p>
            <a:r>
              <a:rPr lang="en-US" dirty="0" smtClean="0"/>
              <a:t>Complete the Final Assessment</a:t>
            </a:r>
          </a:p>
          <a:p>
            <a:pPr lvl="1"/>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E45F3E5A-D972-B34D-A858-AD56261B5C28}" type="slidenum">
              <a:rPr lang="en-US" smtClean="0"/>
              <a:pPr/>
              <a:t>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638" y="438416"/>
            <a:ext cx="3588062" cy="53989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93402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Handholes</a:t>
            </a:r>
            <a:r>
              <a:rPr lang="en-US" dirty="0" smtClean="0"/>
              <a:t> and Festoons</a:t>
            </a:r>
            <a:endParaRPr lang="en-US" dirty="0"/>
          </a:p>
        </p:txBody>
      </p:sp>
      <p:sp>
        <p:nvSpPr>
          <p:cNvPr id="16" name="Content Placeholder 2"/>
          <p:cNvSpPr>
            <a:spLocks noGrp="1"/>
          </p:cNvSpPr>
          <p:nvPr>
            <p:ph idx="1"/>
          </p:nvPr>
        </p:nvSpPr>
        <p:spPr>
          <a:xfrm>
            <a:off x="9010440" y="5683046"/>
            <a:ext cx="2489200" cy="483892"/>
          </a:xfrm>
        </p:spPr>
        <p:txBody>
          <a:bodyPr>
            <a:normAutofit/>
          </a:bodyPr>
          <a:lstStyle/>
          <a:p>
            <a:pPr marL="0" indent="0" algn="ctr">
              <a:buNone/>
            </a:pPr>
            <a:r>
              <a:rPr lang="en-US" sz="2600" dirty="0" smtClean="0"/>
              <a:t>Festoon</a:t>
            </a:r>
            <a:endParaRPr lang="en-US" sz="2600" dirty="0"/>
          </a:p>
        </p:txBody>
      </p:sp>
      <p:sp>
        <p:nvSpPr>
          <p:cNvPr id="5" name="Slide Number Placeholder 4"/>
          <p:cNvSpPr>
            <a:spLocks noGrp="1"/>
          </p:cNvSpPr>
          <p:nvPr>
            <p:ph type="sldNum" sz="quarter" idx="12"/>
          </p:nvPr>
        </p:nvSpPr>
        <p:spPr>
          <a:xfrm>
            <a:off x="9724096" y="6343167"/>
            <a:ext cx="2743200" cy="365125"/>
          </a:xfrm>
        </p:spPr>
        <p:txBody>
          <a:bodyPr/>
          <a:lstStyle/>
          <a:p>
            <a:fld id="{E45F3E5A-D972-B34D-A858-AD56261B5C28}" type="slidenum">
              <a:rPr lang="en-US" smtClean="0"/>
              <a:pPr/>
              <a:t>20</a:t>
            </a:fld>
            <a:endParaRPr lang="en-US" dirty="0"/>
          </a:p>
        </p:txBody>
      </p:sp>
      <p:sp>
        <p:nvSpPr>
          <p:cNvPr id="18" name="Content Placeholder 2"/>
          <p:cNvSpPr txBox="1">
            <a:spLocks/>
          </p:cNvSpPr>
          <p:nvPr/>
        </p:nvSpPr>
        <p:spPr>
          <a:xfrm>
            <a:off x="29028" y="5683046"/>
            <a:ext cx="3695700"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Steel </a:t>
            </a:r>
            <a:r>
              <a:rPr lang="en-US" dirty="0" err="1" smtClean="0">
                <a:solidFill>
                  <a:schemeClr val="bg1"/>
                </a:solidFill>
              </a:rPr>
              <a:t>Handhole</a:t>
            </a:r>
            <a:endParaRPr lang="en-US" dirty="0">
              <a:solidFill>
                <a:schemeClr val="bg1"/>
              </a:solidFill>
            </a:endParaRPr>
          </a:p>
        </p:txBody>
      </p:sp>
      <p:sp>
        <p:nvSpPr>
          <p:cNvPr id="20" name="Content Placeholder 2"/>
          <p:cNvSpPr txBox="1">
            <a:spLocks/>
          </p:cNvSpPr>
          <p:nvPr/>
        </p:nvSpPr>
        <p:spPr>
          <a:xfrm>
            <a:off x="4045856" y="5683046"/>
            <a:ext cx="3987800"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Aluminum </a:t>
            </a:r>
            <a:r>
              <a:rPr lang="en-US" dirty="0" err="1" smtClean="0">
                <a:solidFill>
                  <a:schemeClr val="bg1"/>
                </a:solidFill>
              </a:rPr>
              <a:t>Handhole</a:t>
            </a:r>
            <a:endParaRPr lang="en-US"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364"/>
          <a:stretch/>
        </p:blipFill>
        <p:spPr>
          <a:xfrm>
            <a:off x="4761315" y="1476375"/>
            <a:ext cx="2556882" cy="4032871"/>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01" y="1476375"/>
            <a:ext cx="2575553" cy="40269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098" r="14359"/>
          <a:stretch/>
        </p:blipFill>
        <p:spPr>
          <a:xfrm>
            <a:off x="8959640" y="1482321"/>
            <a:ext cx="2590800" cy="40269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5274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9957"/>
          <a:stretch/>
        </p:blipFill>
        <p:spPr>
          <a:xfrm>
            <a:off x="6391740" y="361950"/>
            <a:ext cx="2603372" cy="262125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347643" y="285613"/>
            <a:ext cx="10515600" cy="1325563"/>
          </a:xfrm>
        </p:spPr>
        <p:txBody>
          <a:bodyPr/>
          <a:lstStyle/>
          <a:p>
            <a:r>
              <a:rPr lang="en-US" dirty="0" err="1" smtClean="0"/>
              <a:t>Handholes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21</a:t>
            </a:fld>
            <a:endParaRPr lang="en-US" dirty="0"/>
          </a:p>
        </p:txBody>
      </p:sp>
      <p:sp>
        <p:nvSpPr>
          <p:cNvPr id="6" name="Content Placeholder 2"/>
          <p:cNvSpPr txBox="1">
            <a:spLocks/>
          </p:cNvSpPr>
          <p:nvPr/>
        </p:nvSpPr>
        <p:spPr>
          <a:xfrm>
            <a:off x="347644" y="2280638"/>
            <a:ext cx="4567256" cy="4019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 purpose of the </a:t>
            </a:r>
            <a:r>
              <a:rPr lang="en-US" sz="1600" dirty="0" err="1" smtClean="0"/>
              <a:t>handhole</a:t>
            </a:r>
            <a:r>
              <a:rPr lang="en-US" sz="1600" dirty="0" smtClean="0"/>
              <a:t> is to allow the circuitry to be installed and repaired. </a:t>
            </a:r>
            <a:r>
              <a:rPr lang="en-US" sz="1600" dirty="0" err="1" smtClean="0"/>
              <a:t>Handholes</a:t>
            </a:r>
            <a:r>
              <a:rPr lang="en-US" sz="1600" dirty="0" smtClean="0"/>
              <a:t> come in standard sizes, however, larger reinforced </a:t>
            </a:r>
            <a:r>
              <a:rPr lang="en-US" sz="1600" dirty="0" err="1" smtClean="0"/>
              <a:t>handholes</a:t>
            </a:r>
            <a:r>
              <a:rPr lang="en-US" sz="1600" dirty="0" smtClean="0"/>
              <a:t> are available (picture 1). This gives the technician more room when servicing the pole. </a:t>
            </a:r>
          </a:p>
          <a:p>
            <a:pPr marL="0" indent="0">
              <a:buFont typeface="Arial"/>
              <a:buNone/>
            </a:pPr>
            <a:endParaRPr lang="en-US" sz="1600" dirty="0"/>
          </a:p>
          <a:p>
            <a:pPr marL="0" indent="0">
              <a:buFont typeface="Arial"/>
              <a:buNone/>
            </a:pPr>
            <a:r>
              <a:rPr lang="en-US" sz="1600" dirty="0" smtClean="0"/>
              <a:t>General Valmont rule: the </a:t>
            </a:r>
            <a:r>
              <a:rPr lang="en-US" sz="1600" dirty="0" err="1" smtClean="0"/>
              <a:t>handhole</a:t>
            </a:r>
            <a:r>
              <a:rPr lang="en-US" sz="1600" dirty="0" smtClean="0"/>
              <a:t> will be placed 30” above anchor base and no closer to the pole top than 12” down. </a:t>
            </a:r>
          </a:p>
        </p:txBody>
      </p:sp>
      <p:pic>
        <p:nvPicPr>
          <p:cNvPr id="13" name="Picture 4" descr="E:\Valmont low res files\HCL10.tif"/>
          <p:cNvPicPr>
            <a:picLocks noChangeAspect="1" noChangeArrowheads="1"/>
          </p:cNvPicPr>
          <p:nvPr/>
        </p:nvPicPr>
        <p:blipFill>
          <a:blip r:embed="rId3">
            <a:lum contrast="5000"/>
            <a:extLst>
              <a:ext uri="{28A0092B-C50C-407E-A947-70E740481C1C}">
                <a14:useLocalDpi xmlns:a14="http://schemas.microsoft.com/office/drawing/2010/main" val="0"/>
              </a:ext>
            </a:extLst>
          </a:blip>
          <a:srcRect l="1666" t="1833" b="1500"/>
          <a:stretch>
            <a:fillRect/>
          </a:stretch>
        </p:blipFill>
        <p:spPr bwMode="auto">
          <a:xfrm>
            <a:off x="6391740" y="3293041"/>
            <a:ext cx="2603372" cy="2562431"/>
          </a:xfrm>
          <a:prstGeom prst="rect">
            <a:avLst/>
          </a:prstGeom>
          <a:noFill/>
          <a:ln w="1905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D:\Photos\HingeHandhole\Hinge2.JPG"/>
          <p:cNvPicPr>
            <a:picLocks noChangeAspect="1" noChangeArrowheads="1"/>
          </p:cNvPicPr>
          <p:nvPr/>
        </p:nvPicPr>
        <p:blipFill rotWithShape="1">
          <a:blip r:embed="rId4">
            <a:lum contrast="3000"/>
            <a:extLst>
              <a:ext uri="{28A0092B-C50C-407E-A947-70E740481C1C}">
                <a14:useLocalDpi xmlns:a14="http://schemas.microsoft.com/office/drawing/2010/main" val="0"/>
              </a:ext>
            </a:extLst>
          </a:blip>
          <a:srcRect l="3612" r="13199"/>
          <a:stretch/>
        </p:blipFill>
        <p:spPr bwMode="auto">
          <a:xfrm>
            <a:off x="9245600" y="3293041"/>
            <a:ext cx="2641600" cy="2562431"/>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446538" y="792730"/>
            <a:ext cx="2222909" cy="369332"/>
          </a:xfrm>
          <a:prstGeom prst="rect">
            <a:avLst/>
          </a:prstGeom>
          <a:noFill/>
        </p:spPr>
        <p:txBody>
          <a:bodyPr wrap="square" rtlCol="0">
            <a:spAutoFit/>
          </a:bodyPr>
          <a:lstStyle/>
          <a:p>
            <a:r>
              <a:rPr lang="en-US" dirty="0" smtClean="0"/>
              <a:t>2 - Semi-Flush</a:t>
            </a:r>
            <a:endParaRPr lang="en-US" dirty="0"/>
          </a:p>
        </p:txBody>
      </p:sp>
      <p:sp>
        <p:nvSpPr>
          <p:cNvPr id="17" name="TextBox 16"/>
          <p:cNvSpPr txBox="1"/>
          <p:nvPr/>
        </p:nvSpPr>
        <p:spPr>
          <a:xfrm>
            <a:off x="9446538" y="1243585"/>
            <a:ext cx="2222909" cy="369332"/>
          </a:xfrm>
          <a:prstGeom prst="rect">
            <a:avLst/>
          </a:prstGeom>
          <a:noFill/>
        </p:spPr>
        <p:txBody>
          <a:bodyPr wrap="square" rtlCol="0">
            <a:spAutoFit/>
          </a:bodyPr>
          <a:lstStyle/>
          <a:p>
            <a:r>
              <a:rPr lang="en-US" dirty="0" smtClean="0"/>
              <a:t>3 - Hinged</a:t>
            </a:r>
            <a:endParaRPr lang="en-US" dirty="0"/>
          </a:p>
        </p:txBody>
      </p:sp>
      <p:sp>
        <p:nvSpPr>
          <p:cNvPr id="18" name="TextBox 17"/>
          <p:cNvSpPr txBox="1"/>
          <p:nvPr/>
        </p:nvSpPr>
        <p:spPr>
          <a:xfrm>
            <a:off x="9446538" y="341874"/>
            <a:ext cx="2222909" cy="369332"/>
          </a:xfrm>
          <a:prstGeom prst="rect">
            <a:avLst/>
          </a:prstGeom>
          <a:noFill/>
        </p:spPr>
        <p:txBody>
          <a:bodyPr wrap="square" rtlCol="0">
            <a:spAutoFit/>
          </a:bodyPr>
          <a:lstStyle/>
          <a:p>
            <a:r>
              <a:rPr lang="en-US" dirty="0" smtClean="0"/>
              <a:t>1 - Reinforced</a:t>
            </a:r>
            <a:endParaRPr lang="en-US" dirty="0"/>
          </a:p>
        </p:txBody>
      </p:sp>
      <p:sp>
        <p:nvSpPr>
          <p:cNvPr id="8" name="Rectangle 7"/>
          <p:cNvSpPr/>
          <p:nvPr/>
        </p:nvSpPr>
        <p:spPr>
          <a:xfrm>
            <a:off x="6391740" y="2436661"/>
            <a:ext cx="412292" cy="584775"/>
          </a:xfrm>
          <a:prstGeom prst="rect">
            <a:avLst/>
          </a:prstGeom>
        </p:spPr>
        <p:txBody>
          <a:bodyPr wrap="none">
            <a:spAutoFit/>
          </a:bodyPr>
          <a:lstStyle/>
          <a:p>
            <a:r>
              <a:rPr lang="en-US" sz="3200" dirty="0" smtClean="0">
                <a:solidFill>
                  <a:schemeClr val="bg1"/>
                </a:solidFill>
              </a:rPr>
              <a:t>1</a:t>
            </a:r>
            <a:endParaRPr lang="en-US" sz="3200" dirty="0">
              <a:solidFill>
                <a:schemeClr val="bg1"/>
              </a:solidFill>
            </a:endParaRPr>
          </a:p>
        </p:txBody>
      </p:sp>
      <p:sp>
        <p:nvSpPr>
          <p:cNvPr id="22" name="Rectangle 21"/>
          <p:cNvSpPr/>
          <p:nvPr/>
        </p:nvSpPr>
        <p:spPr>
          <a:xfrm>
            <a:off x="6391740" y="3281232"/>
            <a:ext cx="412292" cy="584775"/>
          </a:xfrm>
          <a:prstGeom prst="rect">
            <a:avLst/>
          </a:prstGeom>
        </p:spPr>
        <p:txBody>
          <a:bodyPr wrap="none">
            <a:spAutoFit/>
          </a:bodyPr>
          <a:lstStyle/>
          <a:p>
            <a:r>
              <a:rPr lang="en-US" sz="3200" dirty="0" smtClean="0">
                <a:solidFill>
                  <a:schemeClr val="bg1"/>
                </a:solidFill>
              </a:rPr>
              <a:t>2</a:t>
            </a:r>
            <a:endParaRPr lang="en-US" sz="3200" dirty="0">
              <a:solidFill>
                <a:schemeClr val="bg1"/>
              </a:solidFill>
            </a:endParaRPr>
          </a:p>
        </p:txBody>
      </p:sp>
      <p:sp>
        <p:nvSpPr>
          <p:cNvPr id="23" name="Rectangle 22"/>
          <p:cNvSpPr/>
          <p:nvPr/>
        </p:nvSpPr>
        <p:spPr>
          <a:xfrm>
            <a:off x="9245600" y="3278824"/>
            <a:ext cx="412292" cy="584775"/>
          </a:xfrm>
          <a:prstGeom prst="rect">
            <a:avLst/>
          </a:prstGeom>
        </p:spPr>
        <p:txBody>
          <a:bodyPr wrap="none">
            <a:spAutoFit/>
          </a:bodyPr>
          <a:lstStyle/>
          <a:p>
            <a:r>
              <a:rPr lang="en-US" sz="3200" dirty="0" smtClean="0">
                <a:solidFill>
                  <a:schemeClr val="bg1"/>
                </a:solidFill>
              </a:rPr>
              <a:t>3</a:t>
            </a:r>
            <a:endParaRPr lang="en-US" sz="3200" dirty="0">
              <a:solidFill>
                <a:schemeClr val="bg1"/>
              </a:solidFill>
            </a:endParaRPr>
          </a:p>
        </p:txBody>
      </p:sp>
      <p:sp>
        <p:nvSpPr>
          <p:cNvPr id="19" name="Rectangle 18"/>
          <p:cNvSpPr/>
          <p:nvPr/>
        </p:nvSpPr>
        <p:spPr>
          <a:xfrm>
            <a:off x="738822" y="1691436"/>
            <a:ext cx="3618137"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Handhole</a:t>
            </a:r>
            <a:r>
              <a:rPr lang="en-US" dirty="0" smtClean="0"/>
              <a:t> Options</a:t>
            </a:r>
            <a:endParaRPr lang="en-US" dirty="0"/>
          </a:p>
        </p:txBody>
      </p:sp>
    </p:spTree>
    <p:extLst>
      <p:ext uri="{BB962C8B-B14F-4D97-AF65-F5344CB8AC3E}">
        <p14:creationId xmlns:p14="http://schemas.microsoft.com/office/powerpoint/2010/main" val="2102799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err="1" smtClean="0"/>
              <a:t>Handholes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22</a:t>
            </a:fld>
            <a:endParaRPr lang="en-US" dirty="0"/>
          </a:p>
        </p:txBody>
      </p:sp>
      <p:pic>
        <p:nvPicPr>
          <p:cNvPr id="9" name="Picture 8"/>
          <p:cNvPicPr>
            <a:picLocks noChangeAspect="1"/>
          </p:cNvPicPr>
          <p:nvPr/>
        </p:nvPicPr>
        <p:blipFill>
          <a:blip r:embed="rId2"/>
          <a:stretch>
            <a:fillRect/>
          </a:stretch>
        </p:blipFill>
        <p:spPr>
          <a:xfrm>
            <a:off x="7905024" y="2879871"/>
            <a:ext cx="3885714" cy="2342857"/>
          </a:xfrm>
          <a:prstGeom prst="rect">
            <a:avLst/>
          </a:prstGeom>
        </p:spPr>
      </p:pic>
      <p:pic>
        <p:nvPicPr>
          <p:cNvPr id="10" name="Picture 9"/>
          <p:cNvPicPr>
            <a:picLocks noChangeAspect="1"/>
          </p:cNvPicPr>
          <p:nvPr/>
        </p:nvPicPr>
        <p:blipFill>
          <a:blip r:embed="rId3"/>
          <a:stretch>
            <a:fillRect/>
          </a:stretch>
        </p:blipFill>
        <p:spPr>
          <a:xfrm>
            <a:off x="152793" y="2917971"/>
            <a:ext cx="6285714" cy="2142857"/>
          </a:xfrm>
          <a:prstGeom prst="rect">
            <a:avLst/>
          </a:prstGeom>
        </p:spPr>
      </p:pic>
      <p:sp>
        <p:nvSpPr>
          <p:cNvPr id="11" name="Rectangle 10"/>
          <p:cNvSpPr/>
          <p:nvPr/>
        </p:nvSpPr>
        <p:spPr>
          <a:xfrm>
            <a:off x="1551689" y="1905000"/>
            <a:ext cx="3618137"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Standard Steel Options</a:t>
            </a:r>
            <a:endParaRPr lang="en-US" dirty="0"/>
          </a:p>
        </p:txBody>
      </p:sp>
      <p:sp>
        <p:nvSpPr>
          <p:cNvPr id="21" name="Rectangle 20"/>
          <p:cNvSpPr/>
          <p:nvPr/>
        </p:nvSpPr>
        <p:spPr>
          <a:xfrm>
            <a:off x="7988012" y="1897788"/>
            <a:ext cx="3618137" cy="393700"/>
          </a:xfrm>
          <a:prstGeom prst="rect">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3485B"/>
                </a:solidFill>
              </a:rPr>
              <a:t>Standard Aluminum Options</a:t>
            </a:r>
            <a:endParaRPr lang="en-US" dirty="0">
              <a:solidFill>
                <a:srgbClr val="13485B"/>
              </a:solidFill>
            </a:endParaRPr>
          </a:p>
        </p:txBody>
      </p:sp>
      <p:cxnSp>
        <p:nvCxnSpPr>
          <p:cNvPr id="19" name="Straight Connector 18"/>
          <p:cNvCxnSpPr/>
          <p:nvPr/>
        </p:nvCxnSpPr>
        <p:spPr>
          <a:xfrm>
            <a:off x="7112000" y="1371600"/>
            <a:ext cx="0" cy="4114800"/>
          </a:xfrm>
          <a:prstGeom prst="line">
            <a:avLst/>
          </a:prstGeom>
          <a:ln w="22225">
            <a:solidFill>
              <a:srgbClr val="C3D94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5882783"/>
            <a:ext cx="2863440" cy="276999"/>
          </a:xfrm>
          <a:prstGeom prst="rect">
            <a:avLst/>
          </a:prstGeom>
        </p:spPr>
        <p:txBody>
          <a:bodyPr wrap="square">
            <a:spAutoFit/>
          </a:bodyPr>
          <a:lstStyle/>
          <a:p>
            <a:r>
              <a:rPr lang="en-US" sz="1200" dirty="0">
                <a:solidFill>
                  <a:srgbClr val="E6681A"/>
                </a:solidFill>
              </a:rPr>
              <a:t>*Can be UL Listed or UL Classified.</a:t>
            </a:r>
          </a:p>
        </p:txBody>
      </p:sp>
    </p:spTree>
    <p:extLst>
      <p:ext uri="{BB962C8B-B14F-4D97-AF65-F5344CB8AC3E}">
        <p14:creationId xmlns:p14="http://schemas.microsoft.com/office/powerpoint/2010/main" val="162199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Festoon</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23</a:t>
            </a:fld>
            <a:endParaRPr lang="en-US" dirty="0"/>
          </a:p>
        </p:txBody>
      </p:sp>
      <p:pic>
        <p:nvPicPr>
          <p:cNvPr id="4" name="Picture 3"/>
          <p:cNvPicPr>
            <a:picLocks noChangeAspect="1"/>
          </p:cNvPicPr>
          <p:nvPr/>
        </p:nvPicPr>
        <p:blipFill rotWithShape="1">
          <a:blip r:embed="rId2"/>
          <a:srcRect l="32892" t="2938" r="22798" b="7466"/>
          <a:stretch/>
        </p:blipFill>
        <p:spPr>
          <a:xfrm>
            <a:off x="7479105" y="2711132"/>
            <a:ext cx="2070100" cy="3099118"/>
          </a:xfrm>
          <a:prstGeom prst="rect">
            <a:avLst/>
          </a:prstGeom>
          <a:effectLst>
            <a:outerShdw blurRad="63500" sx="102000" sy="102000" algn="ctr" rotWithShape="0">
              <a:prstClr val="black">
                <a:alpha val="40000"/>
              </a:prstClr>
            </a:outerShdw>
          </a:effectLst>
        </p:spPr>
      </p:pic>
      <p:sp>
        <p:nvSpPr>
          <p:cNvPr id="6" name="Content Placeholder 2"/>
          <p:cNvSpPr txBox="1">
            <a:spLocks/>
          </p:cNvSpPr>
          <p:nvPr/>
        </p:nvSpPr>
        <p:spPr>
          <a:xfrm>
            <a:off x="6582374" y="1916333"/>
            <a:ext cx="5431825" cy="716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 weather resistant cover can be closed after the plugs are inserted. </a:t>
            </a:r>
          </a:p>
        </p:txBody>
      </p:sp>
      <p:sp>
        <p:nvSpPr>
          <p:cNvPr id="20" name="Content Placeholder 2"/>
          <p:cNvSpPr txBox="1">
            <a:spLocks/>
          </p:cNvSpPr>
          <p:nvPr/>
        </p:nvSpPr>
        <p:spPr>
          <a:xfrm>
            <a:off x="367728" y="1903633"/>
            <a:ext cx="5702872" cy="1200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A GFI outlet can be installed as on option. GFIs can prevent electrical shock in wet locations. GFIs are often used on poles for decorations such as holiday lighting.</a:t>
            </a:r>
          </a:p>
        </p:txBody>
      </p:sp>
      <p:pic>
        <p:nvPicPr>
          <p:cNvPr id="9" name="Picture 8"/>
          <p:cNvPicPr>
            <a:picLocks noChangeAspect="1"/>
          </p:cNvPicPr>
          <p:nvPr/>
        </p:nvPicPr>
        <p:blipFill rotWithShape="1">
          <a:blip r:embed="rId3"/>
          <a:srcRect l="62344"/>
          <a:stretch/>
        </p:blipFill>
        <p:spPr>
          <a:xfrm>
            <a:off x="3502874" y="4095750"/>
            <a:ext cx="1395066" cy="1866667"/>
          </a:xfrm>
          <a:prstGeom prst="rect">
            <a:avLst/>
          </a:prstGeom>
        </p:spPr>
      </p:pic>
      <p:pic>
        <p:nvPicPr>
          <p:cNvPr id="24" name="Picture 23"/>
          <p:cNvPicPr>
            <a:picLocks noChangeAspect="1"/>
          </p:cNvPicPr>
          <p:nvPr/>
        </p:nvPicPr>
        <p:blipFill rotWithShape="1">
          <a:blip r:embed="rId3"/>
          <a:srcRect r="57881"/>
          <a:stretch/>
        </p:blipFill>
        <p:spPr>
          <a:xfrm>
            <a:off x="9843235" y="4070350"/>
            <a:ext cx="1560396" cy="1866667"/>
          </a:xfrm>
          <a:prstGeom prst="rect">
            <a:avLst/>
          </a:prstGeom>
        </p:spPr>
      </p:pic>
      <p:sp>
        <p:nvSpPr>
          <p:cNvPr id="25" name="Rectangle 24"/>
          <p:cNvSpPr/>
          <p:nvPr/>
        </p:nvSpPr>
        <p:spPr>
          <a:xfrm>
            <a:off x="1239713" y="1388513"/>
            <a:ext cx="36195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Ground Fault Interrupter - GFI</a:t>
            </a:r>
            <a:endParaRPr lang="en-US" dirty="0"/>
          </a:p>
        </p:txBody>
      </p:sp>
      <p:sp>
        <p:nvSpPr>
          <p:cNvPr id="26" name="Rectangle 25"/>
          <p:cNvSpPr/>
          <p:nvPr/>
        </p:nvSpPr>
        <p:spPr>
          <a:xfrm>
            <a:off x="7479105" y="1377285"/>
            <a:ext cx="3619500" cy="393700"/>
          </a:xfrm>
          <a:prstGeom prst="rect">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3485B"/>
                </a:solidFill>
              </a:rPr>
              <a:t>Weather Resistant Cover</a:t>
            </a:r>
            <a:endParaRPr lang="en-US" dirty="0">
              <a:solidFill>
                <a:srgbClr val="13485B"/>
              </a:solidFill>
            </a:endParaRPr>
          </a:p>
        </p:txBody>
      </p:sp>
      <p:sp>
        <p:nvSpPr>
          <p:cNvPr id="3" name="Rectangle 2"/>
          <p:cNvSpPr/>
          <p:nvPr/>
        </p:nvSpPr>
        <p:spPr>
          <a:xfrm>
            <a:off x="0" y="5882783"/>
            <a:ext cx="2863440" cy="276999"/>
          </a:xfrm>
          <a:prstGeom prst="rect">
            <a:avLst/>
          </a:prstGeom>
        </p:spPr>
        <p:txBody>
          <a:bodyPr wrap="square">
            <a:spAutoFit/>
          </a:bodyPr>
          <a:lstStyle/>
          <a:p>
            <a:r>
              <a:rPr lang="en-US" sz="1200" dirty="0">
                <a:solidFill>
                  <a:srgbClr val="E6681A"/>
                </a:solidFill>
              </a:rPr>
              <a:t>*Can be UL Listed or UL Classified.</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2098" r="14359"/>
          <a:stretch/>
        </p:blipFill>
        <p:spPr>
          <a:xfrm>
            <a:off x="1286610" y="2736532"/>
            <a:ext cx="1976820" cy="30726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6284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Arms</a:t>
            </a:r>
            <a:endParaRPr lang="en-US" dirty="0"/>
          </a:p>
        </p:txBody>
      </p:sp>
      <p:sp>
        <p:nvSpPr>
          <p:cNvPr id="16" name="Content Placeholder 2"/>
          <p:cNvSpPr>
            <a:spLocks noGrp="1"/>
          </p:cNvSpPr>
          <p:nvPr>
            <p:ph idx="1"/>
          </p:nvPr>
        </p:nvSpPr>
        <p:spPr>
          <a:xfrm>
            <a:off x="8457091" y="5683046"/>
            <a:ext cx="2650323" cy="483892"/>
          </a:xfrm>
        </p:spPr>
        <p:txBody>
          <a:bodyPr>
            <a:normAutofit/>
          </a:bodyPr>
          <a:lstStyle/>
          <a:p>
            <a:pPr marL="0" indent="0" algn="ctr">
              <a:buNone/>
            </a:pPr>
            <a:r>
              <a:rPr lang="en-US" sz="2600" dirty="0" smtClean="0"/>
              <a:t>Decorative</a:t>
            </a:r>
            <a:endParaRPr lang="en-US" sz="2600" dirty="0"/>
          </a:p>
        </p:txBody>
      </p:sp>
      <p:sp>
        <p:nvSpPr>
          <p:cNvPr id="5" name="Slide Number Placeholder 4"/>
          <p:cNvSpPr>
            <a:spLocks noGrp="1"/>
          </p:cNvSpPr>
          <p:nvPr>
            <p:ph type="sldNum" sz="quarter" idx="12"/>
          </p:nvPr>
        </p:nvSpPr>
        <p:spPr>
          <a:xfrm>
            <a:off x="10226816" y="6343167"/>
            <a:ext cx="1761196" cy="365125"/>
          </a:xfrm>
        </p:spPr>
        <p:txBody>
          <a:bodyPr/>
          <a:lstStyle/>
          <a:p>
            <a:fld id="{E45F3E5A-D972-B34D-A858-AD56261B5C28}" type="slidenum">
              <a:rPr lang="en-US" smtClean="0"/>
              <a:pPr/>
              <a:t>24</a:t>
            </a:fld>
            <a:endParaRPr lang="en-US" dirty="0"/>
          </a:p>
        </p:txBody>
      </p:sp>
      <p:sp>
        <p:nvSpPr>
          <p:cNvPr id="18" name="Content Placeholder 2"/>
          <p:cNvSpPr txBox="1">
            <a:spLocks/>
          </p:cNvSpPr>
          <p:nvPr/>
        </p:nvSpPr>
        <p:spPr>
          <a:xfrm>
            <a:off x="838200" y="5683046"/>
            <a:ext cx="2892842"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Arm Types</a:t>
            </a:r>
            <a:endParaRPr lang="en-US" dirty="0">
              <a:solidFill>
                <a:schemeClr val="bg1"/>
              </a:solidFill>
            </a:endParaRPr>
          </a:p>
        </p:txBody>
      </p:sp>
      <p:sp>
        <p:nvSpPr>
          <p:cNvPr id="20" name="Content Placeholder 2"/>
          <p:cNvSpPr txBox="1">
            <a:spLocks/>
          </p:cNvSpPr>
          <p:nvPr/>
        </p:nvSpPr>
        <p:spPr>
          <a:xfrm>
            <a:off x="5126441" y="5683046"/>
            <a:ext cx="1772556"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Standard</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913" y="1492393"/>
            <a:ext cx="2574677" cy="389856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7259" y="1492394"/>
            <a:ext cx="2590920" cy="3898564"/>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074" y="1492394"/>
            <a:ext cx="2643094" cy="38985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5042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186" y="588949"/>
            <a:ext cx="3126849" cy="484157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2128" y="572807"/>
            <a:ext cx="3221600" cy="4862793"/>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367728" y="489053"/>
            <a:ext cx="10515600" cy="961496"/>
          </a:xfrm>
        </p:spPr>
        <p:txBody>
          <a:bodyPr>
            <a:normAutofit/>
          </a:bodyPr>
          <a:lstStyle/>
          <a:p>
            <a:pPr>
              <a:lnSpc>
                <a:spcPct val="100000"/>
              </a:lnSpc>
            </a:pPr>
            <a:r>
              <a:rPr lang="en-US" dirty="0"/>
              <a:t>Arm Types</a:t>
            </a:r>
          </a:p>
        </p:txBody>
      </p:sp>
      <p:sp>
        <p:nvSpPr>
          <p:cNvPr id="5" name="Slide Number Placeholder 4"/>
          <p:cNvSpPr>
            <a:spLocks noGrp="1"/>
          </p:cNvSpPr>
          <p:nvPr>
            <p:ph type="sldNum" sz="quarter" idx="12"/>
          </p:nvPr>
        </p:nvSpPr>
        <p:spPr/>
        <p:txBody>
          <a:bodyPr/>
          <a:lstStyle/>
          <a:p>
            <a:fld id="{E45F3E5A-D972-B34D-A858-AD56261B5C28}" type="slidenum">
              <a:rPr lang="en-US" smtClean="0"/>
              <a:pPr/>
              <a:t>25</a:t>
            </a:fld>
            <a:endParaRPr lang="en-US" dirty="0"/>
          </a:p>
        </p:txBody>
      </p:sp>
      <p:sp>
        <p:nvSpPr>
          <p:cNvPr id="20" name="Content Placeholder 2"/>
          <p:cNvSpPr txBox="1">
            <a:spLocks/>
          </p:cNvSpPr>
          <p:nvPr/>
        </p:nvSpPr>
        <p:spPr>
          <a:xfrm>
            <a:off x="367728" y="1512482"/>
            <a:ext cx="4001072" cy="3923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A variety of arm types are available for different purposes. In traffic we have large Mast Arms that span long distances, often holding traffic signals. Luminaire Arms may be attached to these poles at an intersection, or lining a high-traveled street.</a:t>
            </a:r>
          </a:p>
          <a:p>
            <a:pPr marL="0" indent="0">
              <a:buFont typeface="Arial"/>
              <a:buNone/>
            </a:pPr>
            <a:r>
              <a:rPr lang="en-US" sz="1600" dirty="0" smtClean="0"/>
              <a:t>Pedestrian lighting is also an option. Posts and pedestrian scale arms/fixtures can be mounted on traffic poles to improve the safety of the pedestrians.</a:t>
            </a:r>
          </a:p>
          <a:p>
            <a:pPr marL="0" indent="0">
              <a:buFont typeface="Arial"/>
              <a:buNone/>
            </a:pPr>
            <a:endParaRPr lang="en-US" sz="1600" dirty="0"/>
          </a:p>
        </p:txBody>
      </p:sp>
      <p:cxnSp>
        <p:nvCxnSpPr>
          <p:cNvPr id="11" name="Straight Arrow Connector 10"/>
          <p:cNvCxnSpPr/>
          <p:nvPr/>
        </p:nvCxnSpPr>
        <p:spPr>
          <a:xfrm flipV="1">
            <a:off x="8786805" y="3051672"/>
            <a:ext cx="0" cy="284543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784343" y="3089772"/>
            <a:ext cx="2462" cy="2564268"/>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46913" y="3236949"/>
            <a:ext cx="0" cy="284543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339407" y="3275049"/>
            <a:ext cx="0" cy="2378991"/>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910175" y="1615408"/>
            <a:ext cx="0" cy="422390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907713" y="1653508"/>
            <a:ext cx="0" cy="4000532"/>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62601" y="5679708"/>
            <a:ext cx="2062524" cy="461665"/>
          </a:xfrm>
          <a:prstGeom prst="rect">
            <a:avLst/>
          </a:prstGeom>
          <a:noFill/>
        </p:spPr>
        <p:txBody>
          <a:bodyPr wrap="square" rtlCol="0">
            <a:spAutoFit/>
          </a:bodyPr>
          <a:lstStyle/>
          <a:p>
            <a:r>
              <a:rPr lang="en-US" sz="1200" dirty="0" smtClean="0">
                <a:solidFill>
                  <a:srgbClr val="13485B"/>
                </a:solidFill>
              </a:rPr>
              <a:t>Pedestrian Scale Lighting Arm and Fixture</a:t>
            </a:r>
            <a:endParaRPr lang="en-US" sz="1200" dirty="0">
              <a:solidFill>
                <a:srgbClr val="13485B"/>
              </a:solidFill>
            </a:endParaRPr>
          </a:p>
        </p:txBody>
      </p:sp>
      <p:sp>
        <p:nvSpPr>
          <p:cNvPr id="30" name="TextBox 29"/>
          <p:cNvSpPr txBox="1"/>
          <p:nvPr/>
        </p:nvSpPr>
        <p:spPr>
          <a:xfrm>
            <a:off x="5000112" y="5674792"/>
            <a:ext cx="1569499" cy="276999"/>
          </a:xfrm>
          <a:prstGeom prst="rect">
            <a:avLst/>
          </a:prstGeom>
          <a:noFill/>
        </p:spPr>
        <p:txBody>
          <a:bodyPr wrap="square" rtlCol="0">
            <a:spAutoFit/>
          </a:bodyPr>
          <a:lstStyle/>
          <a:p>
            <a:r>
              <a:rPr lang="en-US" sz="1200" dirty="0" smtClean="0">
                <a:solidFill>
                  <a:srgbClr val="13485B"/>
                </a:solidFill>
              </a:rPr>
              <a:t>Mast Arm</a:t>
            </a:r>
            <a:endParaRPr lang="en-US" sz="1200" dirty="0">
              <a:solidFill>
                <a:srgbClr val="13485B"/>
              </a:solidFill>
            </a:endParaRPr>
          </a:p>
        </p:txBody>
      </p:sp>
      <p:sp>
        <p:nvSpPr>
          <p:cNvPr id="31" name="TextBox 30"/>
          <p:cNvSpPr txBox="1"/>
          <p:nvPr/>
        </p:nvSpPr>
        <p:spPr>
          <a:xfrm>
            <a:off x="6291596" y="5667173"/>
            <a:ext cx="1569499" cy="276999"/>
          </a:xfrm>
          <a:prstGeom prst="rect">
            <a:avLst/>
          </a:prstGeom>
          <a:noFill/>
        </p:spPr>
        <p:txBody>
          <a:bodyPr wrap="square" rtlCol="0">
            <a:spAutoFit/>
          </a:bodyPr>
          <a:lstStyle/>
          <a:p>
            <a:r>
              <a:rPr lang="en-US" sz="1200" dirty="0" smtClean="0">
                <a:solidFill>
                  <a:srgbClr val="13485B"/>
                </a:solidFill>
              </a:rPr>
              <a:t>Luminaire Arm</a:t>
            </a:r>
            <a:endParaRPr lang="en-US" sz="1200" dirty="0">
              <a:solidFill>
                <a:srgbClr val="13485B"/>
              </a:solidFill>
            </a:endParaRPr>
          </a:p>
        </p:txBody>
      </p:sp>
    </p:spTree>
    <p:extLst>
      <p:ext uri="{BB962C8B-B14F-4D97-AF65-F5344CB8AC3E}">
        <p14:creationId xmlns:p14="http://schemas.microsoft.com/office/powerpoint/2010/main" val="1826888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89053"/>
            <a:ext cx="10515600" cy="961496"/>
          </a:xfrm>
        </p:spPr>
        <p:txBody>
          <a:bodyPr>
            <a:normAutofit/>
          </a:bodyPr>
          <a:lstStyle/>
          <a:p>
            <a:pPr>
              <a:lnSpc>
                <a:spcPct val="100000"/>
              </a:lnSpc>
            </a:pPr>
            <a:r>
              <a:rPr lang="en-US" dirty="0" smtClean="0"/>
              <a:t>Standard Arms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26</a:t>
            </a:fld>
            <a:endParaRPr lang="en-US" dirty="0"/>
          </a:p>
        </p:txBody>
      </p:sp>
      <p:pic>
        <p:nvPicPr>
          <p:cNvPr id="19" name="Picture 18"/>
          <p:cNvPicPr>
            <a:picLocks noChangeAspect="1"/>
          </p:cNvPicPr>
          <p:nvPr/>
        </p:nvPicPr>
        <p:blipFill>
          <a:blip r:embed="rId2"/>
          <a:stretch>
            <a:fillRect/>
          </a:stretch>
        </p:blipFill>
        <p:spPr>
          <a:xfrm>
            <a:off x="4905828" y="1113861"/>
            <a:ext cx="6858000" cy="4901840"/>
          </a:xfrm>
          <a:prstGeom prst="rect">
            <a:avLst/>
          </a:prstGeom>
        </p:spPr>
      </p:pic>
      <p:sp>
        <p:nvSpPr>
          <p:cNvPr id="26" name="Content Placeholder 2"/>
          <p:cNvSpPr txBox="1">
            <a:spLocks/>
          </p:cNvSpPr>
          <p:nvPr/>
        </p:nvSpPr>
        <p:spPr>
          <a:xfrm>
            <a:off x="367728" y="1512482"/>
            <a:ext cx="4001072" cy="3923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smtClean="0"/>
              <a:t>You’ll notice these arms along roadways and high </a:t>
            </a:r>
            <a:r>
              <a:rPr lang="en-US" sz="1600" dirty="0"/>
              <a:t>volume </a:t>
            </a:r>
            <a:r>
              <a:rPr lang="en-US" sz="1600" dirty="0" smtClean="0"/>
              <a:t>traffic areas. </a:t>
            </a:r>
          </a:p>
          <a:p>
            <a:pPr marL="0" indent="0">
              <a:buFont typeface="Arial"/>
              <a:buNone/>
            </a:pPr>
            <a:r>
              <a:rPr lang="en-US" sz="1600" dirty="0" smtClean="0"/>
              <a:t>The options shown here are steel, however, aluminum assemblies are available as well. Aluminum has Davit, Mast, and Truss options, allowing you to mix and match materials if you need to.</a:t>
            </a:r>
          </a:p>
          <a:p>
            <a:pPr marL="0" indent="0">
              <a:buFont typeface="Arial"/>
              <a:buNone/>
            </a:pPr>
            <a:endParaRPr lang="en-US" sz="1600" dirty="0"/>
          </a:p>
        </p:txBody>
      </p:sp>
      <p:sp>
        <p:nvSpPr>
          <p:cNvPr id="27" name="Rectangle 26"/>
          <p:cNvSpPr/>
          <p:nvPr/>
        </p:nvSpPr>
        <p:spPr>
          <a:xfrm>
            <a:off x="-3302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spTree>
    <p:extLst>
      <p:ext uri="{BB962C8B-B14F-4D97-AF65-F5344CB8AC3E}">
        <p14:creationId xmlns:p14="http://schemas.microsoft.com/office/powerpoint/2010/main" val="3442976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89053"/>
            <a:ext cx="10515600" cy="961496"/>
          </a:xfrm>
        </p:spPr>
        <p:txBody>
          <a:bodyPr>
            <a:normAutofit/>
          </a:bodyPr>
          <a:lstStyle/>
          <a:p>
            <a:pPr>
              <a:lnSpc>
                <a:spcPct val="100000"/>
              </a:lnSpc>
            </a:pPr>
            <a:r>
              <a:rPr lang="en-US" dirty="0" smtClean="0"/>
              <a:t>Decorative Arms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27</a:t>
            </a:fld>
            <a:endParaRPr lang="en-US" dirty="0"/>
          </a:p>
        </p:txBody>
      </p:sp>
      <p:pic>
        <p:nvPicPr>
          <p:cNvPr id="6" name="Picture 5"/>
          <p:cNvPicPr>
            <a:picLocks noChangeAspect="1"/>
          </p:cNvPicPr>
          <p:nvPr/>
        </p:nvPicPr>
        <p:blipFill rotWithShape="1">
          <a:blip r:embed="rId2"/>
          <a:srcRect l="25315"/>
          <a:stretch/>
        </p:blipFill>
        <p:spPr>
          <a:xfrm>
            <a:off x="3968958" y="1450549"/>
            <a:ext cx="7978259" cy="4755657"/>
          </a:xfrm>
          <a:prstGeom prst="rect">
            <a:avLst/>
          </a:prstGeom>
        </p:spPr>
      </p:pic>
      <p:sp>
        <p:nvSpPr>
          <p:cNvPr id="7" name="Content Placeholder 2"/>
          <p:cNvSpPr txBox="1">
            <a:spLocks/>
          </p:cNvSpPr>
          <p:nvPr/>
        </p:nvSpPr>
        <p:spPr>
          <a:xfrm>
            <a:off x="367728" y="1512482"/>
            <a:ext cx="3289872" cy="3923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Most decorative arms will be available in street and pedestrian scale. </a:t>
            </a:r>
          </a:p>
          <a:p>
            <a:pPr marL="0" indent="0">
              <a:buFont typeface="Arial"/>
              <a:buNone/>
            </a:pPr>
            <a:r>
              <a:rPr lang="en-US" sz="1600" dirty="0" smtClean="0"/>
              <a:t>Valmont has a wide range of decorative arms ranging from historic, traditional, to contemporary. </a:t>
            </a:r>
          </a:p>
          <a:p>
            <a:pPr marL="0" indent="0">
              <a:buFont typeface="Arial"/>
              <a:buNone/>
            </a:pPr>
            <a:r>
              <a:rPr lang="en-US" sz="1600" dirty="0" smtClean="0"/>
              <a:t>Custom arms can always be designed by the Valmont SWATT team. </a:t>
            </a:r>
            <a:endParaRPr lang="en-US" sz="1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63" y="4437639"/>
            <a:ext cx="2338001" cy="1059894"/>
          </a:xfrm>
          <a:prstGeom prst="rect">
            <a:avLst/>
          </a:prstGeom>
        </p:spPr>
      </p:pic>
      <p:sp>
        <p:nvSpPr>
          <p:cNvPr id="9" name="Rectangle 8"/>
          <p:cNvSpPr/>
          <p:nvPr/>
        </p:nvSpPr>
        <p:spPr>
          <a:xfrm>
            <a:off x="-3556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spTree>
    <p:extLst>
      <p:ext uri="{BB962C8B-B14F-4D97-AF65-F5344CB8AC3E}">
        <p14:creationId xmlns:p14="http://schemas.microsoft.com/office/powerpoint/2010/main" val="1241989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Scrolls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28</a:t>
            </a:fld>
            <a:endParaRPr lang="en-US" dirty="0"/>
          </a:p>
        </p:txBody>
      </p:sp>
      <p:sp>
        <p:nvSpPr>
          <p:cNvPr id="10" name="Content Placeholder 2"/>
          <p:cNvSpPr txBox="1">
            <a:spLocks/>
          </p:cNvSpPr>
          <p:nvPr/>
        </p:nvSpPr>
        <p:spPr>
          <a:xfrm>
            <a:off x="367727" y="1606825"/>
            <a:ext cx="2723815"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Scrolls add visual interest at an affordable price. Scrolls can be simple, like the bottom left, or complex like the image. </a:t>
            </a:r>
          </a:p>
          <a:p>
            <a:pPr marL="0" indent="0">
              <a:buFont typeface="Arial"/>
              <a:buNone/>
            </a:pPr>
            <a:endParaRPr lang="en-US" sz="1600" dirty="0"/>
          </a:p>
          <a:p>
            <a:pPr marL="0" indent="0">
              <a:buFont typeface="Arial"/>
              <a:buNone/>
            </a:pPr>
            <a:r>
              <a:rPr lang="en-US" sz="1600" dirty="0" smtClean="0"/>
              <a:t>Pictured are the most common, but the options are endless.</a:t>
            </a:r>
          </a:p>
        </p:txBody>
      </p:sp>
      <p:pic>
        <p:nvPicPr>
          <p:cNvPr id="6" name="Picture 5"/>
          <p:cNvPicPr>
            <a:picLocks noChangeAspect="1"/>
          </p:cNvPicPr>
          <p:nvPr/>
        </p:nvPicPr>
        <p:blipFill>
          <a:blip r:embed="rId2"/>
          <a:stretch>
            <a:fillRect/>
          </a:stretch>
        </p:blipFill>
        <p:spPr>
          <a:xfrm>
            <a:off x="7077569" y="1018248"/>
            <a:ext cx="4493136" cy="4724400"/>
          </a:xfrm>
          <a:prstGeom prst="rect">
            <a:avLst/>
          </a:prstGeom>
        </p:spPr>
      </p:pic>
      <p:sp>
        <p:nvSpPr>
          <p:cNvPr id="7" name="Rectangle 6"/>
          <p:cNvSpPr/>
          <p:nvPr/>
        </p:nvSpPr>
        <p:spPr>
          <a:xfrm>
            <a:off x="89916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114" y="1095349"/>
            <a:ext cx="3088517" cy="46472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05178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89053"/>
            <a:ext cx="10515600" cy="961496"/>
          </a:xfrm>
        </p:spPr>
        <p:txBody>
          <a:bodyPr>
            <a:normAutofit/>
          </a:bodyPr>
          <a:lstStyle/>
          <a:p>
            <a:pPr>
              <a:lnSpc>
                <a:spcPct val="100000"/>
              </a:lnSpc>
            </a:pPr>
            <a:r>
              <a:rPr lang="en-US" dirty="0" smtClean="0"/>
              <a:t>Attaching Arms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29</a:t>
            </a:fld>
            <a:endParaRPr lang="en-US" dirty="0"/>
          </a:p>
        </p:txBody>
      </p:sp>
      <p:sp>
        <p:nvSpPr>
          <p:cNvPr id="7" name="Content Placeholder 2"/>
          <p:cNvSpPr txBox="1">
            <a:spLocks/>
          </p:cNvSpPr>
          <p:nvPr/>
        </p:nvSpPr>
        <p:spPr>
          <a:xfrm>
            <a:off x="367728" y="1512481"/>
            <a:ext cx="4813872" cy="4530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 way an arm is attached to a pole is dependent on how much loading is required. Some arms can be clamped onto the pole, while some are slip fitted or hub mounted. Also, some decorative arm options may be welded directly to the pole.</a:t>
            </a:r>
          </a:p>
          <a:p>
            <a:pPr marL="0" indent="0">
              <a:buFont typeface="Arial"/>
              <a:buNone/>
            </a:pPr>
            <a:endParaRPr lang="en-US" sz="1600" dirty="0" smtClean="0"/>
          </a:p>
          <a:p>
            <a:pPr marL="0" indent="0">
              <a:buFont typeface="Arial"/>
              <a:buNone/>
            </a:pPr>
            <a:r>
              <a:rPr lang="en-US" sz="1600" dirty="0" smtClean="0"/>
              <a:t>Most arms will require a simplex, however. These range in strength from a single bolt simplex, to a very strong 4-bolt simplex. Simplexes have one half welded to the pole, and the other half welded to the arm. Nuts and bolts then secure the arm in place. </a:t>
            </a:r>
            <a:endParaRPr lang="en-US" sz="1600" dirty="0"/>
          </a:p>
          <a:p>
            <a:pPr marL="0" indent="0">
              <a:buFont typeface="Arial"/>
              <a:buNone/>
            </a:pPr>
            <a:endParaRPr lang="en-US" sz="1600" dirty="0" smtClean="0"/>
          </a:p>
          <a:p>
            <a:pPr marL="0" indent="0">
              <a:buFont typeface="Arial"/>
              <a:buNone/>
            </a:pPr>
            <a:r>
              <a:rPr lang="en-US" sz="1600" dirty="0" smtClean="0"/>
              <a:t>You will see 4-bolt simplexes in most traffic signal applications.</a:t>
            </a:r>
            <a:endParaRPr lang="en-US" sz="1600" dirty="0"/>
          </a:p>
        </p:txBody>
      </p:sp>
      <p:pic>
        <p:nvPicPr>
          <p:cNvPr id="3" name="Picture 2"/>
          <p:cNvPicPr>
            <a:picLocks noChangeAspect="1"/>
          </p:cNvPicPr>
          <p:nvPr/>
        </p:nvPicPr>
        <p:blipFill>
          <a:blip r:embed="rId2"/>
          <a:stretch>
            <a:fillRect/>
          </a:stretch>
        </p:blipFill>
        <p:spPr>
          <a:xfrm>
            <a:off x="5625528" y="586128"/>
            <a:ext cx="6019048" cy="5457143"/>
          </a:xfrm>
          <a:prstGeom prst="rect">
            <a:avLst/>
          </a:prstGeom>
        </p:spPr>
      </p:pic>
    </p:spTree>
    <p:extLst>
      <p:ext uri="{BB962C8B-B14F-4D97-AF65-F5344CB8AC3E}">
        <p14:creationId xmlns:p14="http://schemas.microsoft.com/office/powerpoint/2010/main" val="2725850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p:txBody>
          <a:bodyPr/>
          <a:lstStyle/>
          <a:p>
            <a:r>
              <a:rPr lang="en-US" dirty="0" smtClean="0"/>
              <a:t>Foundation Types</a:t>
            </a:r>
            <a:endParaRPr lang="en-US" dirty="0"/>
          </a:p>
        </p:txBody>
      </p:sp>
      <p:sp>
        <p:nvSpPr>
          <p:cNvPr id="30" name="Content Placeholder 2"/>
          <p:cNvSpPr>
            <a:spLocks noGrp="1"/>
          </p:cNvSpPr>
          <p:nvPr>
            <p:ph idx="1"/>
          </p:nvPr>
        </p:nvSpPr>
        <p:spPr>
          <a:xfrm>
            <a:off x="8802008" y="5683046"/>
            <a:ext cx="2666092" cy="498958"/>
          </a:xfrm>
        </p:spPr>
        <p:txBody>
          <a:bodyPr>
            <a:normAutofit/>
          </a:bodyPr>
          <a:lstStyle/>
          <a:p>
            <a:pPr marL="0" indent="0" algn="ctr">
              <a:buNone/>
            </a:pPr>
            <a:r>
              <a:rPr lang="en-US" sz="2600" dirty="0" smtClean="0"/>
              <a:t>Embedded</a:t>
            </a:r>
            <a:endParaRPr lang="en-US" sz="2600" dirty="0"/>
          </a:p>
        </p:txBody>
      </p:sp>
      <p:sp>
        <p:nvSpPr>
          <p:cNvPr id="4" name="Slide Number Placeholder 3"/>
          <p:cNvSpPr>
            <a:spLocks noGrp="1"/>
          </p:cNvSpPr>
          <p:nvPr>
            <p:ph type="sldNum" sz="quarter" idx="12"/>
          </p:nvPr>
        </p:nvSpPr>
        <p:spPr>
          <a:xfrm>
            <a:off x="9749496" y="6343167"/>
            <a:ext cx="2743200" cy="365125"/>
          </a:xfrm>
        </p:spPr>
        <p:txBody>
          <a:bodyPr/>
          <a:lstStyle/>
          <a:p>
            <a:fld id="{E45F3E5A-D972-B34D-A858-AD56261B5C28}" type="slidenum">
              <a:rPr lang="en-US" smtClean="0"/>
              <a:pPr/>
              <a:t>3</a:t>
            </a:fld>
            <a:endParaRPr lang="en-US" dirty="0"/>
          </a:p>
        </p:txBody>
      </p:sp>
      <p:sp>
        <p:nvSpPr>
          <p:cNvPr id="31" name="Content Placeholder 2"/>
          <p:cNvSpPr txBox="1">
            <a:spLocks/>
          </p:cNvSpPr>
          <p:nvPr/>
        </p:nvSpPr>
        <p:spPr>
          <a:xfrm>
            <a:off x="750864" y="5683046"/>
            <a:ext cx="2396613"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Anchored</a:t>
            </a:r>
            <a:endParaRPr lang="en-US" dirty="0">
              <a:solidFill>
                <a:schemeClr val="bg1"/>
              </a:solidFill>
            </a:endParaRPr>
          </a:p>
        </p:txBody>
      </p:sp>
      <p:sp>
        <p:nvSpPr>
          <p:cNvPr id="32" name="Content Placeholder 2"/>
          <p:cNvSpPr txBox="1">
            <a:spLocks/>
          </p:cNvSpPr>
          <p:nvPr/>
        </p:nvSpPr>
        <p:spPr>
          <a:xfrm>
            <a:off x="3987800" y="5683046"/>
            <a:ext cx="3987800"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Anchored: Pedestal</a:t>
            </a:r>
            <a:endParaRPr lang="en-US" dirty="0">
              <a:solidFill>
                <a:schemeClr val="bg1"/>
              </a:solidFill>
            </a:endParaRPr>
          </a:p>
        </p:txBody>
      </p:sp>
      <p:pic>
        <p:nvPicPr>
          <p:cNvPr id="5" name="Picture 4"/>
          <p:cNvPicPr>
            <a:picLocks noChangeAspect="1"/>
          </p:cNvPicPr>
          <p:nvPr/>
        </p:nvPicPr>
        <p:blipFill rotWithShape="1">
          <a:blip r:embed="rId2">
            <a:lum contrast="20000"/>
          </a:blip>
          <a:srcRect t="20167" b="3996"/>
          <a:stretch/>
        </p:blipFill>
        <p:spPr>
          <a:xfrm>
            <a:off x="4530480" y="1393371"/>
            <a:ext cx="2925673" cy="416560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16" y="1361097"/>
            <a:ext cx="2699509" cy="42070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829" y="1376040"/>
            <a:ext cx="2860271" cy="4192085"/>
          </a:xfrm>
          <a:prstGeom prst="rect">
            <a:avLst/>
          </a:prstGeom>
        </p:spPr>
      </p:pic>
    </p:spTree>
    <p:extLst>
      <p:ext uri="{BB962C8B-B14F-4D97-AF65-F5344CB8AC3E}">
        <p14:creationId xmlns:p14="http://schemas.microsoft.com/office/powerpoint/2010/main" val="49758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747" y="1575906"/>
            <a:ext cx="2673364" cy="39766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604" y="1575906"/>
            <a:ext cx="2651086" cy="39766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84" y="1575905"/>
            <a:ext cx="2584810" cy="3976630"/>
          </a:xfrm>
          <a:prstGeom prst="rect">
            <a:avLst/>
          </a:prstGeom>
        </p:spPr>
      </p:pic>
      <p:sp>
        <p:nvSpPr>
          <p:cNvPr id="2" name="Title 1"/>
          <p:cNvSpPr>
            <a:spLocks noGrp="1"/>
          </p:cNvSpPr>
          <p:nvPr>
            <p:ph type="title"/>
          </p:nvPr>
        </p:nvSpPr>
        <p:spPr/>
        <p:txBody>
          <a:bodyPr/>
          <a:lstStyle/>
          <a:p>
            <a:r>
              <a:rPr lang="en-US" dirty="0" smtClean="0"/>
              <a:t>Attaching Fixtures and Accessories</a:t>
            </a:r>
            <a:endParaRPr lang="en-US" dirty="0"/>
          </a:p>
        </p:txBody>
      </p:sp>
      <p:sp>
        <p:nvSpPr>
          <p:cNvPr id="16" name="Content Placeholder 2"/>
          <p:cNvSpPr>
            <a:spLocks noGrp="1"/>
          </p:cNvSpPr>
          <p:nvPr>
            <p:ph idx="1"/>
          </p:nvPr>
        </p:nvSpPr>
        <p:spPr>
          <a:xfrm>
            <a:off x="6835362" y="5683046"/>
            <a:ext cx="1476352" cy="483892"/>
          </a:xfrm>
        </p:spPr>
        <p:txBody>
          <a:bodyPr>
            <a:normAutofit/>
          </a:bodyPr>
          <a:lstStyle/>
          <a:p>
            <a:pPr marL="0" indent="0" algn="ctr">
              <a:buNone/>
            </a:pPr>
            <a:r>
              <a:rPr lang="en-US" sz="2600" dirty="0" smtClean="0"/>
              <a:t>Finial</a:t>
            </a:r>
            <a:endParaRPr lang="en-US" sz="2600" dirty="0"/>
          </a:p>
        </p:txBody>
      </p:sp>
      <p:sp>
        <p:nvSpPr>
          <p:cNvPr id="5" name="Slide Number Placeholder 4"/>
          <p:cNvSpPr>
            <a:spLocks noGrp="1"/>
          </p:cNvSpPr>
          <p:nvPr>
            <p:ph type="sldNum" sz="quarter" idx="12"/>
          </p:nvPr>
        </p:nvSpPr>
        <p:spPr>
          <a:xfrm>
            <a:off x="9724096" y="6343167"/>
            <a:ext cx="2743200" cy="365125"/>
          </a:xfrm>
        </p:spPr>
        <p:txBody>
          <a:bodyPr/>
          <a:lstStyle/>
          <a:p>
            <a:fld id="{E45F3E5A-D972-B34D-A858-AD56261B5C28}" type="slidenum">
              <a:rPr lang="en-US" smtClean="0"/>
              <a:pPr/>
              <a:t>30</a:t>
            </a:fld>
            <a:endParaRPr lang="en-US" dirty="0"/>
          </a:p>
        </p:txBody>
      </p:sp>
      <p:sp>
        <p:nvSpPr>
          <p:cNvPr id="18" name="Content Placeholder 2"/>
          <p:cNvSpPr txBox="1">
            <a:spLocks/>
          </p:cNvSpPr>
          <p:nvPr/>
        </p:nvSpPr>
        <p:spPr>
          <a:xfrm>
            <a:off x="599658" y="5683046"/>
            <a:ext cx="2010228"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Drill Mount</a:t>
            </a:r>
            <a:endParaRPr lang="en-US" dirty="0">
              <a:solidFill>
                <a:schemeClr val="bg1"/>
              </a:solidFill>
            </a:endParaRPr>
          </a:p>
        </p:txBody>
      </p:sp>
      <p:sp>
        <p:nvSpPr>
          <p:cNvPr id="20" name="Content Placeholder 2"/>
          <p:cNvSpPr txBox="1">
            <a:spLocks/>
          </p:cNvSpPr>
          <p:nvPr/>
        </p:nvSpPr>
        <p:spPr>
          <a:xfrm>
            <a:off x="3675824" y="5683046"/>
            <a:ext cx="1772556"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Tenon</a:t>
            </a:r>
            <a:endParaRPr lang="en-US" dirty="0">
              <a:solidFill>
                <a:schemeClr val="bg1"/>
              </a:solidFill>
            </a:endParaRPr>
          </a:p>
        </p:txBody>
      </p:sp>
      <p:sp>
        <p:nvSpPr>
          <p:cNvPr id="10" name="Content Placeholder 2"/>
          <p:cNvSpPr txBox="1">
            <a:spLocks/>
          </p:cNvSpPr>
          <p:nvPr/>
        </p:nvSpPr>
        <p:spPr>
          <a:xfrm>
            <a:off x="9485685" y="5683046"/>
            <a:ext cx="2300988" cy="483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600" dirty="0" smtClean="0"/>
              <a:t>Couplings</a:t>
            </a:r>
            <a:endParaRPr lang="en-US" sz="2600" dirty="0"/>
          </a:p>
        </p:txBody>
      </p:sp>
      <p:cxnSp>
        <p:nvCxnSpPr>
          <p:cNvPr id="17" name="Straight Arrow Connector 16"/>
          <p:cNvCxnSpPr/>
          <p:nvPr/>
        </p:nvCxnSpPr>
        <p:spPr>
          <a:xfrm flipV="1">
            <a:off x="527478" y="2443162"/>
            <a:ext cx="1041766" cy="3589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27478" y="2459831"/>
            <a:ext cx="1003552" cy="342286"/>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280763" y="3430263"/>
            <a:ext cx="586142" cy="62714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307671" y="3452840"/>
            <a:ext cx="559234" cy="604564"/>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15175" y="1946275"/>
            <a:ext cx="940799" cy="3206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115175" y="1949450"/>
            <a:ext cx="899089" cy="302685"/>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9945638" y="4563277"/>
            <a:ext cx="940799" cy="3206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945638" y="4566452"/>
            <a:ext cx="899089" cy="302685"/>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800" y="1575906"/>
            <a:ext cx="2737837" cy="3995531"/>
          </a:xfrm>
          <a:prstGeom prst="rect">
            <a:avLst/>
          </a:prstGeom>
        </p:spPr>
      </p:pic>
    </p:spTree>
    <p:extLst>
      <p:ext uri="{BB962C8B-B14F-4D97-AF65-F5344CB8AC3E}">
        <p14:creationId xmlns:p14="http://schemas.microsoft.com/office/powerpoint/2010/main" val="4211347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Fixtures - Drill Pattern</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31</a:t>
            </a:fld>
            <a:endParaRPr lang="en-US" dirty="0"/>
          </a:p>
        </p:txBody>
      </p:sp>
      <p:sp>
        <p:nvSpPr>
          <p:cNvPr id="20" name="Content Placeholder 2"/>
          <p:cNvSpPr txBox="1">
            <a:spLocks/>
          </p:cNvSpPr>
          <p:nvPr/>
        </p:nvSpPr>
        <p:spPr>
          <a:xfrm>
            <a:off x="367728" y="2274482"/>
            <a:ext cx="5004372"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If a drill pattern is required, that means the fixture attaches directly to the pole. Drilling can be done on both square and round poles. </a:t>
            </a:r>
          </a:p>
          <a:p>
            <a:pPr marL="0" indent="0">
              <a:buFont typeface="Arial"/>
              <a:buNone/>
            </a:pPr>
            <a:endParaRPr lang="en-US" sz="1600" dirty="0"/>
          </a:p>
          <a:p>
            <a:pPr marL="0" indent="0">
              <a:buNone/>
            </a:pPr>
            <a:r>
              <a:rPr lang="en-US" sz="1600" dirty="0" smtClean="0"/>
              <a:t>Drill mounts require fixture drill patterns to be supplied in the order </a:t>
            </a:r>
            <a:r>
              <a:rPr lang="en-US" sz="1600" dirty="0"/>
              <a:t>process. There are hundreds of drilling </a:t>
            </a:r>
            <a:r>
              <a:rPr lang="en-US" sz="1600" dirty="0" smtClean="0"/>
              <a:t>types so if the drilling detail and photo are supplied, Valmont will drill the correct pattern in the shop, reducing field modifications. </a:t>
            </a:r>
          </a:p>
          <a:p>
            <a:pPr marL="0" indent="0">
              <a:buFont typeface="Arial"/>
              <a:buNone/>
            </a:pPr>
            <a:endParaRPr lang="en-US" sz="1600" dirty="0"/>
          </a:p>
        </p:txBody>
      </p:sp>
      <p:sp>
        <p:nvSpPr>
          <p:cNvPr id="15" name="Rectangle 14"/>
          <p:cNvSpPr/>
          <p:nvPr/>
        </p:nvSpPr>
        <p:spPr>
          <a:xfrm>
            <a:off x="1314164" y="1621325"/>
            <a:ext cx="31115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Drill Mount</a:t>
            </a:r>
            <a:endParaRPr lang="en-US" dirty="0"/>
          </a:p>
        </p:txBody>
      </p:sp>
      <p:pic>
        <p:nvPicPr>
          <p:cNvPr id="8" name="Picture 19" descr="Drilling"/>
          <p:cNvPicPr>
            <a:picLocks noChangeAspect="1" noChangeArrowheads="1"/>
          </p:cNvPicPr>
          <p:nvPr/>
        </p:nvPicPr>
        <p:blipFill>
          <a:blip r:embed="rId2" cstate="print"/>
          <a:srcRect/>
          <a:stretch>
            <a:fillRect/>
          </a:stretch>
        </p:blipFill>
        <p:spPr bwMode="auto">
          <a:xfrm>
            <a:off x="9688493" y="973250"/>
            <a:ext cx="2349500" cy="49830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 name="Picture 21" descr="Drill-Fixture"/>
          <p:cNvPicPr>
            <a:picLocks noChangeAspect="1" noChangeArrowheads="1"/>
          </p:cNvPicPr>
          <p:nvPr/>
        </p:nvPicPr>
        <p:blipFill>
          <a:blip r:embed="rId3" cstate="print"/>
          <a:srcRect/>
          <a:stretch>
            <a:fillRect/>
          </a:stretch>
        </p:blipFill>
        <p:spPr bwMode="auto">
          <a:xfrm>
            <a:off x="6275435" y="2209800"/>
            <a:ext cx="2802857" cy="2578100"/>
          </a:xfrm>
          <a:prstGeom prst="rect">
            <a:avLst/>
          </a:prstGeom>
          <a:noFill/>
          <a:ln w="9525">
            <a:noFill/>
            <a:miter lim="800000"/>
            <a:headEnd/>
            <a:tailEnd/>
          </a:ln>
        </p:spPr>
      </p:pic>
    </p:spTree>
    <p:extLst>
      <p:ext uri="{BB962C8B-B14F-4D97-AF65-F5344CB8AC3E}">
        <p14:creationId xmlns:p14="http://schemas.microsoft.com/office/powerpoint/2010/main" val="5474286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Fixtures - Tenon</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32</a:t>
            </a:fld>
            <a:endParaRPr lang="en-US" dirty="0"/>
          </a:p>
        </p:txBody>
      </p:sp>
      <p:sp>
        <p:nvSpPr>
          <p:cNvPr id="16" name="Rectangle 15"/>
          <p:cNvSpPr/>
          <p:nvPr/>
        </p:nvSpPr>
        <p:spPr>
          <a:xfrm>
            <a:off x="7626064" y="1621325"/>
            <a:ext cx="3111500" cy="393700"/>
          </a:xfrm>
          <a:prstGeom prst="rect">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3485B"/>
                </a:solidFill>
              </a:rPr>
              <a:t>Tenon Mount</a:t>
            </a:r>
            <a:endParaRPr lang="en-US" dirty="0">
              <a:solidFill>
                <a:srgbClr val="13485B"/>
              </a:solidFill>
            </a:endParaRPr>
          </a:p>
        </p:txBody>
      </p:sp>
      <p:sp>
        <p:nvSpPr>
          <p:cNvPr id="10" name="Content Placeholder 2"/>
          <p:cNvSpPr txBox="1">
            <a:spLocks/>
          </p:cNvSpPr>
          <p:nvPr/>
        </p:nvSpPr>
        <p:spPr>
          <a:xfrm>
            <a:off x="6679628" y="2274482"/>
            <a:ext cx="5004372"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err="1" smtClean="0"/>
              <a:t>Tenons</a:t>
            </a:r>
            <a:r>
              <a:rPr lang="en-US" sz="1600" dirty="0" smtClean="0"/>
              <a:t> are designed for single luminaire lighting. They can adapt fixtures to pole tops that are larger than the slip fitter.</a:t>
            </a:r>
          </a:p>
          <a:p>
            <a:pPr marL="0" indent="0">
              <a:buFont typeface="Arial"/>
              <a:buNone/>
            </a:pPr>
            <a:endParaRPr lang="en-US" sz="1600" dirty="0"/>
          </a:p>
          <a:p>
            <a:pPr marL="0" indent="0">
              <a:buFont typeface="Arial"/>
              <a:buNone/>
            </a:pPr>
            <a:r>
              <a:rPr lang="en-US" sz="1600" dirty="0" err="1" smtClean="0"/>
              <a:t>Tenons</a:t>
            </a:r>
            <a:r>
              <a:rPr lang="en-US" sz="1600" dirty="0" smtClean="0"/>
              <a:t> are welded to the top of the pole and the fixture sits on top of it. A set screw often locks the fixture in place.</a:t>
            </a:r>
          </a:p>
        </p:txBody>
      </p:sp>
      <p:pic>
        <p:nvPicPr>
          <p:cNvPr id="11" name="Picture 21" descr="Tenon-Fixture"/>
          <p:cNvPicPr>
            <a:picLocks noChangeAspect="1" noChangeArrowheads="1"/>
          </p:cNvPicPr>
          <p:nvPr/>
        </p:nvPicPr>
        <p:blipFill>
          <a:blip r:embed="rId2" cstate="print"/>
          <a:srcRect/>
          <a:stretch>
            <a:fillRect/>
          </a:stretch>
        </p:blipFill>
        <p:spPr bwMode="auto">
          <a:xfrm>
            <a:off x="367728" y="1532425"/>
            <a:ext cx="2084388" cy="3962400"/>
          </a:xfrm>
          <a:prstGeom prst="rect">
            <a:avLst/>
          </a:prstGeom>
          <a:noFill/>
          <a:ln w="9525">
            <a:noFill/>
            <a:miter lim="800000"/>
            <a:headEnd/>
            <a:tailEnd/>
          </a:ln>
        </p:spPr>
      </p:pic>
      <p:pic>
        <p:nvPicPr>
          <p:cNvPr id="12" name="Picture 20" descr="TNA"/>
          <p:cNvPicPr>
            <a:picLocks noChangeAspect="1" noChangeArrowheads="1"/>
          </p:cNvPicPr>
          <p:nvPr/>
        </p:nvPicPr>
        <p:blipFill>
          <a:blip r:embed="rId3" cstate="print"/>
          <a:srcRect/>
          <a:stretch>
            <a:fillRect/>
          </a:stretch>
        </p:blipFill>
        <p:spPr bwMode="auto">
          <a:xfrm>
            <a:off x="2988171" y="2251048"/>
            <a:ext cx="3155402" cy="2892452"/>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230044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Fixtures – Tenon + Bracket or Spoke</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33</a:t>
            </a:fld>
            <a:endParaRPr lang="en-US" dirty="0"/>
          </a:p>
        </p:txBody>
      </p:sp>
      <p:sp>
        <p:nvSpPr>
          <p:cNvPr id="10" name="Content Placeholder 2"/>
          <p:cNvSpPr txBox="1">
            <a:spLocks/>
          </p:cNvSpPr>
          <p:nvPr/>
        </p:nvSpPr>
        <p:spPr>
          <a:xfrm>
            <a:off x="583628" y="1335532"/>
            <a:ext cx="3959343"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If the pole top diameter does not meet the bracket size, </a:t>
            </a:r>
            <a:r>
              <a:rPr lang="en-US" sz="1600" dirty="0" err="1" smtClean="0"/>
              <a:t>tenons</a:t>
            </a:r>
            <a:r>
              <a:rPr lang="en-US" sz="1600" dirty="0" smtClean="0"/>
              <a:t> can be top mounted to hold more than one fixture. </a:t>
            </a:r>
          </a:p>
          <a:p>
            <a:pPr marL="0" indent="0">
              <a:buFont typeface="Arial"/>
              <a:buNone/>
            </a:pPr>
            <a:r>
              <a:rPr lang="en-US" sz="1600" dirty="0" smtClean="0"/>
              <a:t>You can find these types of mounting styles in parking lots, and small scale sports lighting applications. </a:t>
            </a:r>
            <a:endParaRPr lang="en-US" sz="1600" dirty="0"/>
          </a:p>
        </p:txBody>
      </p:sp>
      <p:pic>
        <p:nvPicPr>
          <p:cNvPr id="3" name="Picture 2"/>
          <p:cNvPicPr>
            <a:picLocks noChangeAspect="1"/>
          </p:cNvPicPr>
          <p:nvPr/>
        </p:nvPicPr>
        <p:blipFill>
          <a:blip r:embed="rId2"/>
          <a:stretch>
            <a:fillRect/>
          </a:stretch>
        </p:blipFill>
        <p:spPr>
          <a:xfrm>
            <a:off x="583628" y="3206451"/>
            <a:ext cx="3581972" cy="289200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5232200" y="1683693"/>
            <a:ext cx="6171429" cy="1809524"/>
          </a:xfrm>
          <a:prstGeom prst="rect">
            <a:avLst/>
          </a:prstGeom>
        </p:spPr>
      </p:pic>
      <p:sp>
        <p:nvSpPr>
          <p:cNvPr id="7" name="Rectangle 6"/>
          <p:cNvSpPr/>
          <p:nvPr/>
        </p:nvSpPr>
        <p:spPr>
          <a:xfrm>
            <a:off x="89916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pic>
        <p:nvPicPr>
          <p:cNvPr id="8" name="Picture 7"/>
          <p:cNvPicPr>
            <a:picLocks noChangeAspect="1"/>
          </p:cNvPicPr>
          <p:nvPr/>
        </p:nvPicPr>
        <p:blipFill>
          <a:blip r:embed="rId4"/>
          <a:stretch>
            <a:fillRect/>
          </a:stretch>
        </p:blipFill>
        <p:spPr>
          <a:xfrm>
            <a:off x="5756012" y="4030931"/>
            <a:ext cx="5647619" cy="1495238"/>
          </a:xfrm>
          <a:prstGeom prst="rect">
            <a:avLst/>
          </a:prstGeom>
        </p:spPr>
      </p:pic>
    </p:spTree>
    <p:extLst>
      <p:ext uri="{BB962C8B-B14F-4D97-AF65-F5344CB8AC3E}">
        <p14:creationId xmlns:p14="http://schemas.microsoft.com/office/powerpoint/2010/main" val="1194557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Caps and Tops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34</a:t>
            </a:fld>
            <a:endParaRPr lang="en-US" dirty="0"/>
          </a:p>
        </p:txBody>
      </p:sp>
      <p:sp>
        <p:nvSpPr>
          <p:cNvPr id="20" name="Content Placeholder 2"/>
          <p:cNvSpPr txBox="1">
            <a:spLocks/>
          </p:cNvSpPr>
          <p:nvPr/>
        </p:nvSpPr>
        <p:spPr>
          <a:xfrm>
            <a:off x="367728" y="1895620"/>
            <a:ext cx="5004372"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 top of the pole can easily add a final touch to the design of the pole. Plastic push in caps are standard, and will come with any pole to reduce water and animal damage. Most finials will mount with set screws or bolts.</a:t>
            </a:r>
          </a:p>
          <a:p>
            <a:pPr marL="0" indent="0">
              <a:buFont typeface="Arial"/>
              <a:buNone/>
            </a:pPr>
            <a:r>
              <a:rPr lang="en-US" sz="1600" dirty="0" smtClean="0"/>
              <a:t>Dozens of finials and pole tops are available in the product catalog, however, custom pole tops can be designed. </a:t>
            </a:r>
            <a:endParaRPr lang="en-US" sz="1600" dirty="0"/>
          </a:p>
        </p:txBody>
      </p:sp>
      <p:sp>
        <p:nvSpPr>
          <p:cNvPr id="15" name="Rectangle 14"/>
          <p:cNvSpPr/>
          <p:nvPr/>
        </p:nvSpPr>
        <p:spPr>
          <a:xfrm>
            <a:off x="1314164" y="1382163"/>
            <a:ext cx="31115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Caps / Tops / Finials</a:t>
            </a:r>
            <a:endParaRPr lang="en-US" dirty="0"/>
          </a:p>
        </p:txBody>
      </p:sp>
      <p:pic>
        <p:nvPicPr>
          <p:cNvPr id="7" name="Picture 6"/>
          <p:cNvPicPr>
            <a:picLocks noChangeAspect="1"/>
          </p:cNvPicPr>
          <p:nvPr/>
        </p:nvPicPr>
        <p:blipFill rotWithShape="1">
          <a:blip r:embed="rId2"/>
          <a:srcRect t="12890" b="60068"/>
          <a:stretch/>
        </p:blipFill>
        <p:spPr>
          <a:xfrm>
            <a:off x="450715" y="3980557"/>
            <a:ext cx="4838398" cy="191663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3"/>
          <a:stretch>
            <a:fillRect/>
          </a:stretch>
        </p:blipFill>
        <p:spPr>
          <a:xfrm>
            <a:off x="5632202" y="2646529"/>
            <a:ext cx="6057143" cy="1714286"/>
          </a:xfrm>
          <a:prstGeom prst="rect">
            <a:avLst/>
          </a:prstGeom>
        </p:spPr>
      </p:pic>
      <p:pic>
        <p:nvPicPr>
          <p:cNvPr id="11" name="Picture 10"/>
          <p:cNvPicPr>
            <a:picLocks noChangeAspect="1"/>
          </p:cNvPicPr>
          <p:nvPr/>
        </p:nvPicPr>
        <p:blipFill rotWithShape="1">
          <a:blip r:embed="rId4"/>
          <a:srcRect t="14529"/>
          <a:stretch/>
        </p:blipFill>
        <p:spPr>
          <a:xfrm>
            <a:off x="5794107" y="4383251"/>
            <a:ext cx="5895238" cy="1359397"/>
          </a:xfrm>
          <a:prstGeom prst="rect">
            <a:avLst/>
          </a:prstGeom>
        </p:spPr>
      </p:pic>
      <p:pic>
        <p:nvPicPr>
          <p:cNvPr id="12" name="Picture 11"/>
          <p:cNvPicPr>
            <a:picLocks noChangeAspect="1"/>
          </p:cNvPicPr>
          <p:nvPr/>
        </p:nvPicPr>
        <p:blipFill>
          <a:blip r:embed="rId5"/>
          <a:stretch>
            <a:fillRect/>
          </a:stretch>
        </p:blipFill>
        <p:spPr>
          <a:xfrm>
            <a:off x="5917916" y="1058323"/>
            <a:ext cx="5771429" cy="1619048"/>
          </a:xfrm>
          <a:prstGeom prst="rect">
            <a:avLst/>
          </a:prstGeom>
        </p:spPr>
      </p:pic>
      <p:sp>
        <p:nvSpPr>
          <p:cNvPr id="16" name="Rectangle 15"/>
          <p:cNvSpPr/>
          <p:nvPr/>
        </p:nvSpPr>
        <p:spPr>
          <a:xfrm>
            <a:off x="89916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spTree>
    <p:extLst>
      <p:ext uri="{BB962C8B-B14F-4D97-AF65-F5344CB8AC3E}">
        <p14:creationId xmlns:p14="http://schemas.microsoft.com/office/powerpoint/2010/main" val="1325977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8" y="420667"/>
            <a:ext cx="10515600" cy="961496"/>
          </a:xfrm>
        </p:spPr>
        <p:txBody>
          <a:bodyPr>
            <a:normAutofit/>
          </a:bodyPr>
          <a:lstStyle/>
          <a:p>
            <a:pPr>
              <a:lnSpc>
                <a:spcPct val="100000"/>
              </a:lnSpc>
            </a:pPr>
            <a:r>
              <a:rPr lang="en-US" dirty="0" smtClean="0"/>
              <a:t>Couplings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35</a:t>
            </a:fld>
            <a:endParaRPr lang="en-US" dirty="0"/>
          </a:p>
        </p:txBody>
      </p:sp>
      <p:sp>
        <p:nvSpPr>
          <p:cNvPr id="20" name="Content Placeholder 2"/>
          <p:cNvSpPr txBox="1">
            <a:spLocks/>
          </p:cNvSpPr>
          <p:nvPr/>
        </p:nvSpPr>
        <p:spPr>
          <a:xfrm>
            <a:off x="229188" y="2274482"/>
            <a:ext cx="5004372"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One of the most common accessories requested is the coupling. A coupling is a cylindrical piece of steel ranging in 0.50” to 4.00” in diameter with internal threads. </a:t>
            </a:r>
          </a:p>
          <a:p>
            <a:pPr marL="0" indent="0">
              <a:buFont typeface="Arial"/>
              <a:buNone/>
            </a:pPr>
            <a:r>
              <a:rPr lang="en-US" sz="1600" dirty="0" smtClean="0"/>
              <a:t>Some common uses for couplings include: crosswalk signals, lighting control boxes, and small banner arms.</a:t>
            </a:r>
          </a:p>
          <a:p>
            <a:pPr marL="0" indent="0">
              <a:buFont typeface="Arial"/>
              <a:buNone/>
            </a:pPr>
            <a:endParaRPr lang="en-US" sz="1600" dirty="0"/>
          </a:p>
        </p:txBody>
      </p:sp>
      <p:sp>
        <p:nvSpPr>
          <p:cNvPr id="15" name="Rectangle 14"/>
          <p:cNvSpPr/>
          <p:nvPr/>
        </p:nvSpPr>
        <p:spPr>
          <a:xfrm>
            <a:off x="1175624" y="1621325"/>
            <a:ext cx="3111500" cy="393700"/>
          </a:xfrm>
          <a:prstGeom prst="rect">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3485B"/>
                </a:solidFill>
              </a:rPr>
              <a:t>Couplings</a:t>
            </a:r>
            <a:endParaRPr lang="en-US" dirty="0">
              <a:solidFill>
                <a:srgbClr val="13485B"/>
              </a:solidFill>
            </a:endParaRPr>
          </a:p>
        </p:txBody>
      </p:sp>
      <p:pic>
        <p:nvPicPr>
          <p:cNvPr id="10" name="Picture 20" descr="CPLG-InPole"/>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b="24444"/>
          <a:stretch/>
        </p:blipFill>
        <p:spPr bwMode="auto">
          <a:xfrm>
            <a:off x="1101805" y="4114800"/>
            <a:ext cx="3259138" cy="1930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479" y="1508991"/>
            <a:ext cx="2923747" cy="439937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528" y="1508991"/>
            <a:ext cx="3047619" cy="440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90335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7" y="420667"/>
            <a:ext cx="11548501" cy="961496"/>
          </a:xfrm>
        </p:spPr>
        <p:txBody>
          <a:bodyPr>
            <a:normAutofit fontScale="90000"/>
          </a:bodyPr>
          <a:lstStyle/>
          <a:p>
            <a:pPr>
              <a:lnSpc>
                <a:spcPct val="100000"/>
              </a:lnSpc>
            </a:pPr>
            <a:r>
              <a:rPr lang="en-US" dirty="0" smtClean="0"/>
              <a:t>Banner Arms, Flag Holders, and Plant Hangers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36</a:t>
            </a:fld>
            <a:endParaRPr lang="en-US" dirty="0"/>
          </a:p>
        </p:txBody>
      </p:sp>
      <p:sp>
        <p:nvSpPr>
          <p:cNvPr id="20" name="Content Placeholder 2"/>
          <p:cNvSpPr txBox="1">
            <a:spLocks/>
          </p:cNvSpPr>
          <p:nvPr/>
        </p:nvSpPr>
        <p:spPr>
          <a:xfrm>
            <a:off x="367728" y="1298241"/>
            <a:ext cx="4102672" cy="2869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These attachments can be added to a pole in a variety of ways. Clamp, bolt, and coupling mounts are available for banners, flags, and plant hangers.</a:t>
            </a:r>
          </a:p>
          <a:p>
            <a:pPr marL="0" indent="0">
              <a:buFont typeface="Arial"/>
              <a:buNone/>
            </a:pPr>
            <a:r>
              <a:rPr lang="en-US" sz="1600" dirty="0" smtClean="0"/>
              <a:t>If you are planning on adding any of these, tell Valmont ahead of time so the pole can be designed to hold the additional weight.</a:t>
            </a:r>
            <a:endParaRPr lang="en-US" sz="16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5745" y="2419632"/>
            <a:ext cx="1647886" cy="283165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156" y="5026653"/>
            <a:ext cx="3915833" cy="1114156"/>
          </a:xfrm>
          <a:prstGeom prst="rect">
            <a:avLst/>
          </a:prstGeom>
        </p:spPr>
      </p:pic>
      <p:pic>
        <p:nvPicPr>
          <p:cNvPr id="14" name="Picture 2" descr="http://az276019.vo.msecnd.net/valmontstaging/vsna-product-catalog-images/bannerarmschrt.jpg?sfvrs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726" y="1388535"/>
            <a:ext cx="3362325" cy="36381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b="11836"/>
          <a:stretch/>
        </p:blipFill>
        <p:spPr>
          <a:xfrm>
            <a:off x="419809" y="3378607"/>
            <a:ext cx="3914072" cy="27067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9011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solidFill>
                  <a:schemeClr val="accent2"/>
                </a:solidFill>
              </a:rPr>
              <a:t>FINAL ASSESSMENT</a:t>
            </a:r>
            <a:endParaRPr lang="en-US" dirty="0">
              <a:solidFill>
                <a:schemeClr val="accent2"/>
              </a:solidFill>
            </a:endParaRPr>
          </a:p>
        </p:txBody>
      </p:sp>
      <p:sp>
        <p:nvSpPr>
          <p:cNvPr id="3" name="Subtitle 2"/>
          <p:cNvSpPr>
            <a:spLocks noGrp="1"/>
          </p:cNvSpPr>
          <p:nvPr>
            <p:ph idx="1"/>
          </p:nvPr>
        </p:nvSpPr>
        <p:spPr/>
        <p:txBody>
          <a:bodyPr/>
          <a:lstStyle/>
          <a:p>
            <a:pPr marL="0" indent="0">
              <a:buNone/>
            </a:pPr>
            <a:r>
              <a:rPr lang="en-US" dirty="0" smtClean="0"/>
              <a:t>Three pole assemblies will be shown in the following slides. Arrows are pointing to components you learned about in this module. Use the Word Bank to answer the components in question. The next slide will reveal the answers.</a:t>
            </a:r>
          </a:p>
          <a:p>
            <a:pPr marL="0" indent="0">
              <a:buNone/>
            </a:pPr>
            <a:endParaRPr lang="en-US" dirty="0"/>
          </a:p>
          <a:p>
            <a:pPr marL="0" indent="0">
              <a:buNone/>
            </a:pPr>
            <a:r>
              <a:rPr lang="en-US" dirty="0" smtClean="0"/>
              <a:t>Feel free to navigate backwards at any point to learn more about each component. </a:t>
            </a:r>
          </a:p>
          <a:p>
            <a:pPr marL="0" indent="0">
              <a:buNone/>
            </a:pPr>
            <a:endParaRPr lang="en-US" dirty="0"/>
          </a:p>
          <a:p>
            <a:pPr marL="0" indent="0" algn="ctr">
              <a:buNone/>
            </a:pPr>
            <a:r>
              <a:rPr lang="en-US" dirty="0" smtClean="0">
                <a:solidFill>
                  <a:srgbClr val="C3D940"/>
                </a:solidFill>
              </a:rPr>
              <a:t>Let’s Begin</a:t>
            </a:r>
            <a:endParaRPr lang="en-US" dirty="0">
              <a:solidFill>
                <a:srgbClr val="C3D940"/>
              </a:solidFill>
            </a:endParaRPr>
          </a:p>
        </p:txBody>
      </p:sp>
    </p:spTree>
    <p:extLst>
      <p:ext uri="{BB962C8B-B14F-4D97-AF65-F5344CB8AC3E}">
        <p14:creationId xmlns:p14="http://schemas.microsoft.com/office/powerpoint/2010/main" val="4236981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553"/>
          <a:stretch/>
        </p:blipFill>
        <p:spPr>
          <a:xfrm>
            <a:off x="5025443" y="200614"/>
            <a:ext cx="4079739" cy="5882686"/>
          </a:xfrm>
          <a:prstGeom prst="rect">
            <a:avLst/>
          </a:prstGeom>
        </p:spPr>
      </p:pic>
      <p:cxnSp>
        <p:nvCxnSpPr>
          <p:cNvPr id="38" name="Straight Arrow Connector 37"/>
          <p:cNvCxnSpPr/>
          <p:nvPr/>
        </p:nvCxnSpPr>
        <p:spPr>
          <a:xfrm>
            <a:off x="2434800" y="1085220"/>
            <a:ext cx="425808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285445" y="2862809"/>
            <a:ext cx="416871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291795" y="5815656"/>
            <a:ext cx="463239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137671" y="1038249"/>
            <a:ext cx="343439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E45F3E5A-D972-B34D-A858-AD56261B5C28}" type="slidenum">
              <a:rPr lang="en-US" smtClean="0"/>
              <a:pPr/>
              <a:t>38</a:t>
            </a:fld>
            <a:endParaRPr lang="en-US" dirty="0"/>
          </a:p>
        </p:txBody>
      </p:sp>
      <p:cxnSp>
        <p:nvCxnSpPr>
          <p:cNvPr id="14" name="Straight Arrow Connector 13"/>
          <p:cNvCxnSpPr/>
          <p:nvPr/>
        </p:nvCxnSpPr>
        <p:spPr>
          <a:xfrm>
            <a:off x="2973280" y="1085220"/>
            <a:ext cx="367904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323545" y="2862809"/>
            <a:ext cx="421029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333369" y="5815656"/>
            <a:ext cx="463239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172896" y="1038249"/>
            <a:ext cx="4379991"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60580" y="5211879"/>
            <a:ext cx="385233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093772" y="5211879"/>
            <a:ext cx="3681677" cy="805"/>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45" name="Title 1"/>
          <p:cNvSpPr>
            <a:spLocks noGrp="1"/>
          </p:cNvSpPr>
          <p:nvPr>
            <p:ph type="title"/>
          </p:nvPr>
        </p:nvSpPr>
        <p:spPr>
          <a:xfrm>
            <a:off x="126059" y="1309319"/>
            <a:ext cx="3408442" cy="1325563"/>
          </a:xfrm>
        </p:spPr>
        <p:txBody>
          <a:bodyPr/>
          <a:lstStyle/>
          <a:p>
            <a:r>
              <a:rPr lang="en-US" dirty="0" smtClean="0"/>
              <a:t>Complete Assembly 1</a:t>
            </a:r>
            <a:endParaRPr lang="en-US" dirty="0"/>
          </a:p>
        </p:txBody>
      </p:sp>
      <p:sp>
        <p:nvSpPr>
          <p:cNvPr id="22" name="TextBox 21"/>
          <p:cNvSpPr txBox="1"/>
          <p:nvPr/>
        </p:nvSpPr>
        <p:spPr>
          <a:xfrm>
            <a:off x="183324" y="2634882"/>
            <a:ext cx="2972831" cy="646331"/>
          </a:xfrm>
          <a:prstGeom prst="rect">
            <a:avLst/>
          </a:prstGeom>
          <a:noFill/>
        </p:spPr>
        <p:txBody>
          <a:bodyPr wrap="square" rtlCol="0">
            <a:spAutoFit/>
          </a:bodyPr>
          <a:lstStyle/>
          <a:p>
            <a:r>
              <a:rPr lang="en-US" dirty="0" smtClean="0">
                <a:solidFill>
                  <a:srgbClr val="13485B"/>
                </a:solidFill>
              </a:rPr>
              <a:t>What are these pole components?</a:t>
            </a:r>
            <a:endParaRPr lang="en-US" dirty="0">
              <a:solidFill>
                <a:srgbClr val="13485B"/>
              </a:solidFill>
            </a:endParaRPr>
          </a:p>
        </p:txBody>
      </p:sp>
      <p:sp>
        <p:nvSpPr>
          <p:cNvPr id="3" name="Rectangle 2"/>
          <p:cNvSpPr/>
          <p:nvPr/>
        </p:nvSpPr>
        <p:spPr>
          <a:xfrm>
            <a:off x="133158" y="3449492"/>
            <a:ext cx="2789956" cy="2273260"/>
          </a:xfrm>
          <a:prstGeom prst="rect">
            <a:avLst/>
          </a:prstGeom>
          <a:solidFill>
            <a:srgbClr val="C3D94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4302" y="4815124"/>
            <a:ext cx="1981539" cy="276999"/>
          </a:xfrm>
          <a:prstGeom prst="rect">
            <a:avLst/>
          </a:prstGeom>
          <a:noFill/>
        </p:spPr>
        <p:txBody>
          <a:bodyPr wrap="square" rtlCol="0">
            <a:spAutoFit/>
          </a:bodyPr>
          <a:lstStyle/>
          <a:p>
            <a:r>
              <a:rPr lang="en-US" sz="1200" dirty="0" smtClean="0">
                <a:solidFill>
                  <a:srgbClr val="13485B"/>
                </a:solidFill>
              </a:rPr>
              <a:t>Fixture</a:t>
            </a:r>
            <a:endParaRPr lang="en-US" sz="1200" dirty="0">
              <a:solidFill>
                <a:srgbClr val="13485B"/>
              </a:solidFill>
            </a:endParaRPr>
          </a:p>
        </p:txBody>
      </p:sp>
      <p:sp>
        <p:nvSpPr>
          <p:cNvPr id="24" name="TextBox 23"/>
          <p:cNvSpPr txBox="1"/>
          <p:nvPr/>
        </p:nvSpPr>
        <p:spPr>
          <a:xfrm>
            <a:off x="294302" y="4171312"/>
            <a:ext cx="3268731" cy="276999"/>
          </a:xfrm>
          <a:prstGeom prst="rect">
            <a:avLst/>
          </a:prstGeom>
          <a:noFill/>
        </p:spPr>
        <p:txBody>
          <a:bodyPr wrap="square" rtlCol="0">
            <a:spAutoFit/>
          </a:bodyPr>
          <a:lstStyle/>
          <a:p>
            <a:r>
              <a:rPr lang="en-US" sz="1200" dirty="0" smtClean="0">
                <a:solidFill>
                  <a:srgbClr val="13485B"/>
                </a:solidFill>
              </a:rPr>
              <a:t>Fluted Round Tapered Pole</a:t>
            </a:r>
            <a:endParaRPr lang="en-US" sz="1200" dirty="0">
              <a:solidFill>
                <a:srgbClr val="13485B"/>
              </a:solidFill>
            </a:endParaRPr>
          </a:p>
        </p:txBody>
      </p:sp>
      <p:sp>
        <p:nvSpPr>
          <p:cNvPr id="27" name="TextBox 26"/>
          <p:cNvSpPr txBox="1"/>
          <p:nvPr/>
        </p:nvSpPr>
        <p:spPr>
          <a:xfrm>
            <a:off x="294302" y="4493218"/>
            <a:ext cx="2749303" cy="276999"/>
          </a:xfrm>
          <a:prstGeom prst="rect">
            <a:avLst/>
          </a:prstGeom>
          <a:noFill/>
        </p:spPr>
        <p:txBody>
          <a:bodyPr wrap="square" rtlCol="0">
            <a:spAutoFit/>
          </a:bodyPr>
          <a:lstStyle/>
          <a:p>
            <a:r>
              <a:rPr lang="en-US" sz="1200" dirty="0" smtClean="0">
                <a:solidFill>
                  <a:srgbClr val="13485B"/>
                </a:solidFill>
              </a:rPr>
              <a:t>Pedestal Foundation</a:t>
            </a:r>
            <a:endParaRPr lang="en-US" sz="1200" dirty="0">
              <a:solidFill>
                <a:srgbClr val="13485B"/>
              </a:solidFill>
            </a:endParaRPr>
          </a:p>
        </p:txBody>
      </p:sp>
      <p:sp>
        <p:nvSpPr>
          <p:cNvPr id="28" name="TextBox 27"/>
          <p:cNvSpPr txBox="1"/>
          <p:nvPr/>
        </p:nvSpPr>
        <p:spPr>
          <a:xfrm>
            <a:off x="294302" y="3849405"/>
            <a:ext cx="2020527" cy="276999"/>
          </a:xfrm>
          <a:prstGeom prst="rect">
            <a:avLst/>
          </a:prstGeom>
          <a:noFill/>
        </p:spPr>
        <p:txBody>
          <a:bodyPr wrap="square" rtlCol="0">
            <a:spAutoFit/>
          </a:bodyPr>
          <a:lstStyle/>
          <a:p>
            <a:r>
              <a:rPr lang="en-US" sz="1200" dirty="0" smtClean="0">
                <a:solidFill>
                  <a:srgbClr val="13485B"/>
                </a:solidFill>
              </a:rPr>
              <a:t>Tenon Mount</a:t>
            </a:r>
            <a:endParaRPr lang="en-US" sz="1200" dirty="0">
              <a:solidFill>
                <a:srgbClr val="13485B"/>
              </a:solidFill>
            </a:endParaRPr>
          </a:p>
        </p:txBody>
      </p:sp>
      <p:sp>
        <p:nvSpPr>
          <p:cNvPr id="30" name="TextBox 29"/>
          <p:cNvSpPr txBox="1"/>
          <p:nvPr/>
        </p:nvSpPr>
        <p:spPr>
          <a:xfrm>
            <a:off x="294302" y="5137031"/>
            <a:ext cx="3156976" cy="276999"/>
          </a:xfrm>
          <a:prstGeom prst="rect">
            <a:avLst/>
          </a:prstGeom>
          <a:noFill/>
        </p:spPr>
        <p:txBody>
          <a:bodyPr wrap="square" rtlCol="0">
            <a:spAutoFit/>
          </a:bodyPr>
          <a:lstStyle/>
          <a:p>
            <a:r>
              <a:rPr lang="en-US" sz="1200" dirty="0" smtClean="0">
                <a:solidFill>
                  <a:srgbClr val="13485B"/>
                </a:solidFill>
              </a:rPr>
              <a:t>Decorative Base Cover</a:t>
            </a:r>
            <a:endParaRPr lang="en-US" sz="1200" dirty="0">
              <a:solidFill>
                <a:srgbClr val="13485B"/>
              </a:solidFill>
            </a:endParaRPr>
          </a:p>
        </p:txBody>
      </p:sp>
      <p:sp>
        <p:nvSpPr>
          <p:cNvPr id="5" name="Rectangle 4"/>
          <p:cNvSpPr/>
          <p:nvPr/>
        </p:nvSpPr>
        <p:spPr>
          <a:xfrm>
            <a:off x="133158" y="3481758"/>
            <a:ext cx="2739789" cy="369332"/>
          </a:xfrm>
          <a:prstGeom prst="rect">
            <a:avLst/>
          </a:prstGeom>
        </p:spPr>
        <p:txBody>
          <a:bodyPr wrap="square">
            <a:spAutoFit/>
          </a:bodyPr>
          <a:lstStyle/>
          <a:p>
            <a:pPr algn="ctr"/>
            <a:r>
              <a:rPr lang="en-US" b="1" dirty="0" smtClean="0">
                <a:solidFill>
                  <a:srgbClr val="13485B"/>
                </a:solidFill>
              </a:rPr>
              <a:t>WORD BANK</a:t>
            </a:r>
            <a:endParaRPr lang="en-US" b="1" dirty="0"/>
          </a:p>
        </p:txBody>
      </p:sp>
      <p:sp>
        <p:nvSpPr>
          <p:cNvPr id="25" name="TextBox 24"/>
          <p:cNvSpPr txBox="1"/>
          <p:nvPr/>
        </p:nvSpPr>
        <p:spPr>
          <a:xfrm>
            <a:off x="2904846" y="711063"/>
            <a:ext cx="1981539" cy="369332"/>
          </a:xfrm>
          <a:prstGeom prst="rect">
            <a:avLst/>
          </a:prstGeom>
          <a:noFill/>
        </p:spPr>
        <p:txBody>
          <a:bodyPr wrap="square" rtlCol="0">
            <a:spAutoFit/>
          </a:bodyPr>
          <a:lstStyle/>
          <a:p>
            <a:r>
              <a:rPr lang="en-US" dirty="0" smtClean="0">
                <a:solidFill>
                  <a:srgbClr val="13485B"/>
                </a:solidFill>
              </a:rPr>
              <a:t>A:</a:t>
            </a:r>
            <a:endParaRPr lang="en-US" dirty="0">
              <a:solidFill>
                <a:srgbClr val="13485B"/>
              </a:solidFill>
            </a:endParaRPr>
          </a:p>
        </p:txBody>
      </p:sp>
      <p:sp>
        <p:nvSpPr>
          <p:cNvPr id="31" name="TextBox 30"/>
          <p:cNvSpPr txBox="1"/>
          <p:nvPr/>
        </p:nvSpPr>
        <p:spPr>
          <a:xfrm>
            <a:off x="9244240" y="2216478"/>
            <a:ext cx="2020527" cy="646331"/>
          </a:xfrm>
          <a:prstGeom prst="rect">
            <a:avLst/>
          </a:prstGeom>
          <a:noFill/>
        </p:spPr>
        <p:txBody>
          <a:bodyPr wrap="square" rtlCol="0">
            <a:spAutoFit/>
          </a:bodyPr>
          <a:lstStyle/>
          <a:p>
            <a:endParaRPr lang="en-US" dirty="0">
              <a:solidFill>
                <a:srgbClr val="13485B"/>
              </a:solidFill>
            </a:endParaRPr>
          </a:p>
          <a:p>
            <a:r>
              <a:rPr lang="en-US" dirty="0" smtClean="0">
                <a:solidFill>
                  <a:srgbClr val="13485B"/>
                </a:solidFill>
              </a:rPr>
              <a:t>D:</a:t>
            </a:r>
          </a:p>
        </p:txBody>
      </p:sp>
      <p:sp>
        <p:nvSpPr>
          <p:cNvPr id="32" name="TextBox 31"/>
          <p:cNvSpPr txBox="1"/>
          <p:nvPr/>
        </p:nvSpPr>
        <p:spPr>
          <a:xfrm>
            <a:off x="9244240" y="5446324"/>
            <a:ext cx="2749303" cy="369332"/>
          </a:xfrm>
          <a:prstGeom prst="rect">
            <a:avLst/>
          </a:prstGeom>
          <a:noFill/>
        </p:spPr>
        <p:txBody>
          <a:bodyPr wrap="square" rtlCol="0">
            <a:spAutoFit/>
          </a:bodyPr>
          <a:lstStyle/>
          <a:p>
            <a:r>
              <a:rPr lang="en-US" dirty="0" smtClean="0">
                <a:solidFill>
                  <a:srgbClr val="13485B"/>
                </a:solidFill>
              </a:rPr>
              <a:t>E:</a:t>
            </a:r>
            <a:endParaRPr lang="en-US" dirty="0">
              <a:solidFill>
                <a:srgbClr val="13485B"/>
              </a:solidFill>
            </a:endParaRPr>
          </a:p>
        </p:txBody>
      </p:sp>
      <p:sp>
        <p:nvSpPr>
          <p:cNvPr id="33" name="TextBox 32"/>
          <p:cNvSpPr txBox="1"/>
          <p:nvPr/>
        </p:nvSpPr>
        <p:spPr>
          <a:xfrm>
            <a:off x="9244240" y="689209"/>
            <a:ext cx="2020527" cy="369332"/>
          </a:xfrm>
          <a:prstGeom prst="rect">
            <a:avLst/>
          </a:prstGeom>
          <a:noFill/>
        </p:spPr>
        <p:txBody>
          <a:bodyPr wrap="square" rtlCol="0">
            <a:spAutoFit/>
          </a:bodyPr>
          <a:lstStyle/>
          <a:p>
            <a:r>
              <a:rPr lang="en-US" dirty="0" smtClean="0">
                <a:solidFill>
                  <a:srgbClr val="13485B"/>
                </a:solidFill>
              </a:rPr>
              <a:t>C:</a:t>
            </a:r>
            <a:endParaRPr lang="en-US" dirty="0">
              <a:solidFill>
                <a:srgbClr val="13485B"/>
              </a:solidFill>
            </a:endParaRPr>
          </a:p>
        </p:txBody>
      </p:sp>
      <p:sp>
        <p:nvSpPr>
          <p:cNvPr id="34" name="TextBox 33"/>
          <p:cNvSpPr txBox="1"/>
          <p:nvPr/>
        </p:nvSpPr>
        <p:spPr>
          <a:xfrm>
            <a:off x="3018321" y="4565548"/>
            <a:ext cx="2222909" cy="646331"/>
          </a:xfrm>
          <a:prstGeom prst="rect">
            <a:avLst/>
          </a:prstGeom>
          <a:noFill/>
        </p:spPr>
        <p:txBody>
          <a:bodyPr wrap="square" rtlCol="0">
            <a:spAutoFit/>
          </a:bodyPr>
          <a:lstStyle/>
          <a:p>
            <a:endParaRPr lang="en-US" dirty="0" smtClean="0">
              <a:solidFill>
                <a:srgbClr val="13485B"/>
              </a:solidFill>
            </a:endParaRPr>
          </a:p>
          <a:p>
            <a:r>
              <a:rPr lang="en-US" dirty="0" smtClean="0">
                <a:solidFill>
                  <a:srgbClr val="13485B"/>
                </a:solidFill>
              </a:rPr>
              <a:t>B:</a:t>
            </a:r>
            <a:endParaRPr lang="en-US" dirty="0">
              <a:solidFill>
                <a:srgbClr val="13485B"/>
              </a:solidFill>
            </a:endParaRPr>
          </a:p>
        </p:txBody>
      </p:sp>
    </p:spTree>
    <p:extLst>
      <p:ext uri="{BB962C8B-B14F-4D97-AF65-F5344CB8AC3E}">
        <p14:creationId xmlns:p14="http://schemas.microsoft.com/office/powerpoint/2010/main" val="2219402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553"/>
          <a:stretch/>
        </p:blipFill>
        <p:spPr>
          <a:xfrm>
            <a:off x="5025443" y="200614"/>
            <a:ext cx="4079739" cy="5882686"/>
          </a:xfrm>
          <a:prstGeom prst="rect">
            <a:avLst/>
          </a:prstGeom>
        </p:spPr>
      </p:pic>
      <p:cxnSp>
        <p:nvCxnSpPr>
          <p:cNvPr id="38" name="Straight Arrow Connector 37"/>
          <p:cNvCxnSpPr/>
          <p:nvPr/>
        </p:nvCxnSpPr>
        <p:spPr>
          <a:xfrm>
            <a:off x="2434800" y="1085220"/>
            <a:ext cx="425808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285445" y="2862809"/>
            <a:ext cx="416871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291795" y="5815656"/>
            <a:ext cx="463239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112271" y="1038249"/>
            <a:ext cx="343439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E45F3E5A-D972-B34D-A858-AD56261B5C28}" type="slidenum">
              <a:rPr lang="en-US" smtClean="0"/>
              <a:pPr/>
              <a:t>39</a:t>
            </a:fld>
            <a:endParaRPr lang="en-US" dirty="0"/>
          </a:p>
        </p:txBody>
      </p:sp>
      <p:sp>
        <p:nvSpPr>
          <p:cNvPr id="13" name="TextBox 12"/>
          <p:cNvSpPr txBox="1"/>
          <p:nvPr/>
        </p:nvSpPr>
        <p:spPr>
          <a:xfrm>
            <a:off x="2904846" y="711063"/>
            <a:ext cx="1981539" cy="369332"/>
          </a:xfrm>
          <a:prstGeom prst="rect">
            <a:avLst/>
          </a:prstGeom>
          <a:noFill/>
        </p:spPr>
        <p:txBody>
          <a:bodyPr wrap="square" rtlCol="0">
            <a:spAutoFit/>
          </a:bodyPr>
          <a:lstStyle/>
          <a:p>
            <a:r>
              <a:rPr lang="en-US" dirty="0" smtClean="0">
                <a:solidFill>
                  <a:srgbClr val="13485B"/>
                </a:solidFill>
              </a:rPr>
              <a:t>Fixture</a:t>
            </a:r>
            <a:endParaRPr lang="en-US" dirty="0">
              <a:solidFill>
                <a:srgbClr val="13485B"/>
              </a:solidFill>
            </a:endParaRPr>
          </a:p>
        </p:txBody>
      </p:sp>
      <p:cxnSp>
        <p:nvCxnSpPr>
          <p:cNvPr id="14" name="Straight Arrow Connector 13"/>
          <p:cNvCxnSpPr/>
          <p:nvPr/>
        </p:nvCxnSpPr>
        <p:spPr>
          <a:xfrm>
            <a:off x="2973280" y="1085220"/>
            <a:ext cx="367904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498071" y="2216478"/>
            <a:ext cx="2020527" cy="646331"/>
          </a:xfrm>
          <a:prstGeom prst="rect">
            <a:avLst/>
          </a:prstGeom>
          <a:noFill/>
        </p:spPr>
        <p:txBody>
          <a:bodyPr wrap="square" rtlCol="0">
            <a:spAutoFit/>
          </a:bodyPr>
          <a:lstStyle/>
          <a:p>
            <a:pPr algn="r"/>
            <a:r>
              <a:rPr lang="en-US" dirty="0" smtClean="0">
                <a:solidFill>
                  <a:srgbClr val="13485B"/>
                </a:solidFill>
              </a:rPr>
              <a:t>Fluted Round Tapered Pole</a:t>
            </a:r>
            <a:endParaRPr lang="en-US" dirty="0">
              <a:solidFill>
                <a:srgbClr val="13485B"/>
              </a:solidFill>
            </a:endParaRPr>
          </a:p>
        </p:txBody>
      </p:sp>
      <p:sp>
        <p:nvSpPr>
          <p:cNvPr id="19" name="TextBox 18"/>
          <p:cNvSpPr txBox="1"/>
          <p:nvPr/>
        </p:nvSpPr>
        <p:spPr>
          <a:xfrm>
            <a:off x="9244240" y="5446324"/>
            <a:ext cx="2749303" cy="369332"/>
          </a:xfrm>
          <a:prstGeom prst="rect">
            <a:avLst/>
          </a:prstGeom>
          <a:noFill/>
        </p:spPr>
        <p:txBody>
          <a:bodyPr wrap="square" rtlCol="0">
            <a:spAutoFit/>
          </a:bodyPr>
          <a:lstStyle/>
          <a:p>
            <a:pPr algn="r"/>
            <a:r>
              <a:rPr lang="en-US" dirty="0" smtClean="0">
                <a:solidFill>
                  <a:srgbClr val="13485B"/>
                </a:solidFill>
              </a:rPr>
              <a:t>Pedestal Foundation</a:t>
            </a:r>
            <a:endParaRPr lang="en-US" dirty="0">
              <a:solidFill>
                <a:srgbClr val="13485B"/>
              </a:solidFill>
            </a:endParaRPr>
          </a:p>
        </p:txBody>
      </p:sp>
      <p:cxnSp>
        <p:nvCxnSpPr>
          <p:cNvPr id="20" name="Straight Arrow Connector 19"/>
          <p:cNvCxnSpPr/>
          <p:nvPr/>
        </p:nvCxnSpPr>
        <p:spPr>
          <a:xfrm flipH="1">
            <a:off x="7323545" y="2862809"/>
            <a:ext cx="421029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333369" y="5815656"/>
            <a:ext cx="463239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498070" y="689209"/>
            <a:ext cx="2020527" cy="369332"/>
          </a:xfrm>
          <a:prstGeom prst="rect">
            <a:avLst/>
          </a:prstGeom>
          <a:noFill/>
        </p:spPr>
        <p:txBody>
          <a:bodyPr wrap="square" rtlCol="0">
            <a:spAutoFit/>
          </a:bodyPr>
          <a:lstStyle/>
          <a:p>
            <a:pPr algn="r"/>
            <a:r>
              <a:rPr lang="en-US" dirty="0" smtClean="0">
                <a:solidFill>
                  <a:srgbClr val="13485B"/>
                </a:solidFill>
              </a:rPr>
              <a:t>Tenon Mount</a:t>
            </a:r>
            <a:endParaRPr lang="en-US" dirty="0">
              <a:solidFill>
                <a:srgbClr val="13485B"/>
              </a:solidFill>
            </a:endParaRPr>
          </a:p>
        </p:txBody>
      </p:sp>
      <p:cxnSp>
        <p:nvCxnSpPr>
          <p:cNvPr id="26" name="Straight Arrow Connector 25"/>
          <p:cNvCxnSpPr/>
          <p:nvPr/>
        </p:nvCxnSpPr>
        <p:spPr>
          <a:xfrm flipH="1">
            <a:off x="7147496" y="1038249"/>
            <a:ext cx="4379991"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31118" y="4565548"/>
            <a:ext cx="2222909" cy="646331"/>
          </a:xfrm>
          <a:prstGeom prst="rect">
            <a:avLst/>
          </a:prstGeom>
          <a:noFill/>
        </p:spPr>
        <p:txBody>
          <a:bodyPr wrap="square" rtlCol="0">
            <a:spAutoFit/>
          </a:bodyPr>
          <a:lstStyle/>
          <a:p>
            <a:r>
              <a:rPr lang="en-US" dirty="0" smtClean="0">
                <a:solidFill>
                  <a:srgbClr val="13485B"/>
                </a:solidFill>
              </a:rPr>
              <a:t>Decorative </a:t>
            </a:r>
          </a:p>
          <a:p>
            <a:r>
              <a:rPr lang="en-US" dirty="0" smtClean="0">
                <a:solidFill>
                  <a:srgbClr val="13485B"/>
                </a:solidFill>
              </a:rPr>
              <a:t>Base Cover</a:t>
            </a:r>
            <a:endParaRPr lang="en-US" dirty="0">
              <a:solidFill>
                <a:srgbClr val="13485B"/>
              </a:solidFill>
            </a:endParaRPr>
          </a:p>
        </p:txBody>
      </p:sp>
      <p:cxnSp>
        <p:nvCxnSpPr>
          <p:cNvPr id="29" name="Straight Arrow Connector 28"/>
          <p:cNvCxnSpPr/>
          <p:nvPr/>
        </p:nvCxnSpPr>
        <p:spPr>
          <a:xfrm>
            <a:off x="2960580" y="5211879"/>
            <a:ext cx="385233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923114" y="5212684"/>
            <a:ext cx="385233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45" name="Title 1"/>
          <p:cNvSpPr>
            <a:spLocks noGrp="1"/>
          </p:cNvSpPr>
          <p:nvPr>
            <p:ph type="title"/>
          </p:nvPr>
        </p:nvSpPr>
        <p:spPr>
          <a:xfrm>
            <a:off x="126059" y="2289504"/>
            <a:ext cx="3408442" cy="1325563"/>
          </a:xfrm>
        </p:spPr>
        <p:txBody>
          <a:bodyPr/>
          <a:lstStyle/>
          <a:p>
            <a:r>
              <a:rPr lang="en-US" dirty="0" smtClean="0"/>
              <a:t>Complete Assembly 1</a:t>
            </a:r>
            <a:endParaRPr lang="en-US" dirty="0"/>
          </a:p>
        </p:txBody>
      </p:sp>
    </p:spTree>
    <p:extLst>
      <p:ext uri="{BB962C8B-B14F-4D97-AF65-F5344CB8AC3E}">
        <p14:creationId xmlns:p14="http://schemas.microsoft.com/office/powerpoint/2010/main" val="2045749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Anchored</a:t>
            </a:r>
            <a:endParaRPr lang="en-US" dirty="0"/>
          </a:p>
        </p:txBody>
      </p:sp>
      <p:sp>
        <p:nvSpPr>
          <p:cNvPr id="3" name="Content Placeholder 2"/>
          <p:cNvSpPr>
            <a:spLocks noGrp="1"/>
          </p:cNvSpPr>
          <p:nvPr>
            <p:ph idx="1"/>
          </p:nvPr>
        </p:nvSpPr>
        <p:spPr>
          <a:xfrm>
            <a:off x="347643" y="1460554"/>
            <a:ext cx="4530213" cy="553782"/>
          </a:xfrm>
        </p:spPr>
        <p:txBody>
          <a:bodyPr>
            <a:normAutofit/>
          </a:bodyPr>
          <a:lstStyle/>
          <a:p>
            <a:pPr marL="0" indent="0">
              <a:buNone/>
            </a:pPr>
            <a:r>
              <a:rPr lang="en-US" dirty="0" smtClean="0"/>
              <a:t>Foundation Base</a:t>
            </a:r>
          </a:p>
          <a:p>
            <a:pPr marL="0" indent="0">
              <a:buNone/>
            </a:pP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4</a:t>
            </a:fld>
            <a:endParaRPr lang="en-US" dirty="0"/>
          </a:p>
        </p:txBody>
      </p:sp>
      <p:sp>
        <p:nvSpPr>
          <p:cNvPr id="6" name="Content Placeholder 2"/>
          <p:cNvSpPr txBox="1">
            <a:spLocks/>
          </p:cNvSpPr>
          <p:nvPr/>
        </p:nvSpPr>
        <p:spPr>
          <a:xfrm>
            <a:off x="347644" y="1876686"/>
            <a:ext cx="4096538" cy="1337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A base plate is welded to the bottom of the pole shaft. The base plate is then bolted to anchor bolts that project out of the concrete foundation. </a:t>
            </a:r>
          </a:p>
        </p:txBody>
      </p:sp>
      <p:graphicFrame>
        <p:nvGraphicFramePr>
          <p:cNvPr id="8" name="Object 16"/>
          <p:cNvGraphicFramePr>
            <a:graphicFrameLocks noChangeAspect="1"/>
          </p:cNvGraphicFramePr>
          <p:nvPr>
            <p:extLst>
              <p:ext uri="{D42A27DB-BD31-4B8C-83A1-F6EECF244321}">
                <p14:modId xmlns:p14="http://schemas.microsoft.com/office/powerpoint/2010/main" val="4098150432"/>
              </p:ext>
            </p:extLst>
          </p:nvPr>
        </p:nvGraphicFramePr>
        <p:xfrm>
          <a:off x="9355866" y="-725068"/>
          <a:ext cx="1619175" cy="4162425"/>
        </p:xfrm>
        <a:graphic>
          <a:graphicData uri="http://schemas.openxmlformats.org/presentationml/2006/ole">
            <mc:AlternateContent xmlns:mc="http://schemas.openxmlformats.org/markup-compatibility/2006">
              <mc:Choice xmlns:v="urn:schemas-microsoft-com:vml" Requires="v">
                <p:oleObj spid="_x0000_s1184" name="Bitmap Image" r:id="rId3" imgW="1886213" imgH="4847619" progId="PBrush">
                  <p:embed/>
                </p:oleObj>
              </mc:Choice>
              <mc:Fallback>
                <p:oleObj name="Bitmap Image" r:id="rId3" imgW="1886213" imgH="484761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866" y="-725068"/>
                        <a:ext cx="1619175" cy="4162425"/>
                      </a:xfrm>
                      <a:prstGeom prst="rect">
                        <a:avLst/>
                      </a:prstGeom>
                      <a:noFill/>
                      <a:ln>
                        <a:noFill/>
                      </a:ln>
                      <a:effectLst/>
                      <a:extLst/>
                    </p:spPr>
                  </p:pic>
                </p:oleObj>
              </mc:Fallback>
            </mc:AlternateContent>
          </a:graphicData>
        </a:graphic>
      </p:graphicFrame>
      <p:sp>
        <p:nvSpPr>
          <p:cNvPr id="9" name="TextBox 8"/>
          <p:cNvSpPr txBox="1"/>
          <p:nvPr/>
        </p:nvSpPr>
        <p:spPr>
          <a:xfrm>
            <a:off x="6912686" y="2318753"/>
            <a:ext cx="2765189" cy="369332"/>
          </a:xfrm>
          <a:prstGeom prst="rect">
            <a:avLst/>
          </a:prstGeom>
          <a:noFill/>
        </p:spPr>
        <p:txBody>
          <a:bodyPr wrap="square" rtlCol="0">
            <a:spAutoFit/>
          </a:bodyPr>
          <a:lstStyle/>
          <a:p>
            <a:r>
              <a:rPr lang="en-US" dirty="0" smtClean="0"/>
              <a:t>Concrete Foundation</a:t>
            </a:r>
            <a:endParaRPr lang="en-US" dirty="0"/>
          </a:p>
        </p:txBody>
      </p:sp>
      <p:cxnSp>
        <p:nvCxnSpPr>
          <p:cNvPr id="12" name="Straight Arrow Connector 11"/>
          <p:cNvCxnSpPr/>
          <p:nvPr/>
        </p:nvCxnSpPr>
        <p:spPr>
          <a:xfrm>
            <a:off x="7046036" y="2746148"/>
            <a:ext cx="293840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09543" y="1747570"/>
            <a:ext cx="1574564" cy="369332"/>
          </a:xfrm>
          <a:prstGeom prst="rect">
            <a:avLst/>
          </a:prstGeom>
          <a:noFill/>
        </p:spPr>
        <p:txBody>
          <a:bodyPr wrap="square" rtlCol="0">
            <a:spAutoFit/>
          </a:bodyPr>
          <a:lstStyle/>
          <a:p>
            <a:r>
              <a:rPr lang="en-US" dirty="0" smtClean="0"/>
              <a:t>Anchor Bolt</a:t>
            </a:r>
            <a:endParaRPr lang="en-US" dirty="0"/>
          </a:p>
        </p:txBody>
      </p:sp>
      <p:cxnSp>
        <p:nvCxnSpPr>
          <p:cNvPr id="14" name="Straight Arrow Connector 13"/>
          <p:cNvCxnSpPr/>
          <p:nvPr/>
        </p:nvCxnSpPr>
        <p:spPr>
          <a:xfrm>
            <a:off x="8176218" y="2174965"/>
            <a:ext cx="171779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142659" y="1119217"/>
            <a:ext cx="1574564" cy="369332"/>
          </a:xfrm>
          <a:prstGeom prst="rect">
            <a:avLst/>
          </a:prstGeom>
          <a:noFill/>
        </p:spPr>
        <p:txBody>
          <a:bodyPr wrap="square" rtlCol="0">
            <a:spAutoFit/>
          </a:bodyPr>
          <a:lstStyle/>
          <a:p>
            <a:r>
              <a:rPr lang="en-US" dirty="0" smtClean="0"/>
              <a:t>Bolt Covers</a:t>
            </a:r>
            <a:endParaRPr lang="en-US" dirty="0"/>
          </a:p>
        </p:txBody>
      </p:sp>
      <p:cxnSp>
        <p:nvCxnSpPr>
          <p:cNvPr id="18" name="Straight Arrow Connector 17"/>
          <p:cNvCxnSpPr/>
          <p:nvPr/>
        </p:nvCxnSpPr>
        <p:spPr>
          <a:xfrm>
            <a:off x="8209334" y="1546612"/>
            <a:ext cx="171779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444182" y="3377275"/>
            <a:ext cx="7547106" cy="2481263"/>
            <a:chOff x="9790106" y="2239989"/>
            <a:chExt cx="7547106" cy="2481263"/>
          </a:xfrm>
        </p:grpSpPr>
        <p:graphicFrame>
          <p:nvGraphicFramePr>
            <p:cNvPr id="7" name="Object 20"/>
            <p:cNvGraphicFramePr>
              <a:graphicFrameLocks noChangeAspect="1"/>
            </p:cNvGraphicFramePr>
            <p:nvPr>
              <p:extLst>
                <p:ext uri="{D42A27DB-BD31-4B8C-83A1-F6EECF244321}">
                  <p14:modId xmlns:p14="http://schemas.microsoft.com/office/powerpoint/2010/main" val="1148485853"/>
                </p:ext>
              </p:extLst>
            </p:nvPr>
          </p:nvGraphicFramePr>
          <p:xfrm>
            <a:off x="10595708" y="2239989"/>
            <a:ext cx="4038600" cy="2481263"/>
          </p:xfrm>
          <a:graphic>
            <a:graphicData uri="http://schemas.openxmlformats.org/presentationml/2006/ole">
              <mc:AlternateContent xmlns:mc="http://schemas.openxmlformats.org/markup-compatibility/2006">
                <mc:Choice xmlns:v="urn:schemas-microsoft-com:vml" Requires="v">
                  <p:oleObj spid="_x0000_s1185" name="Bitmap Image" r:id="rId5" imgW="8171429" imgH="5020376" progId="PBrush">
                    <p:embed/>
                  </p:oleObj>
                </mc:Choice>
                <mc:Fallback>
                  <p:oleObj name="Bitmap Image" r:id="rId5" imgW="8171429" imgH="502037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5708" y="2239989"/>
                          <a:ext cx="4038600" cy="2481263"/>
                        </a:xfrm>
                        <a:prstGeom prst="rect">
                          <a:avLst/>
                        </a:prstGeom>
                        <a:noFill/>
                        <a:ln>
                          <a:noFill/>
                        </a:ln>
                        <a:effectLst/>
                        <a:extLst/>
                      </p:spPr>
                    </p:pic>
                  </p:oleObj>
                </mc:Fallback>
              </mc:AlternateContent>
            </a:graphicData>
          </a:graphic>
        </p:graphicFrame>
        <p:sp>
          <p:nvSpPr>
            <p:cNvPr id="20" name="TextBox 19"/>
            <p:cNvSpPr txBox="1"/>
            <p:nvPr/>
          </p:nvSpPr>
          <p:spPr>
            <a:xfrm>
              <a:off x="9790106" y="3019730"/>
              <a:ext cx="1574564" cy="369332"/>
            </a:xfrm>
            <a:prstGeom prst="rect">
              <a:avLst/>
            </a:prstGeom>
            <a:noFill/>
          </p:spPr>
          <p:txBody>
            <a:bodyPr wrap="square" rtlCol="0">
              <a:spAutoFit/>
            </a:bodyPr>
            <a:lstStyle/>
            <a:p>
              <a:r>
                <a:rPr lang="en-US" dirty="0" smtClean="0"/>
                <a:t>Base Plate</a:t>
              </a:r>
              <a:endParaRPr lang="en-US" dirty="0"/>
            </a:p>
          </p:txBody>
        </p:sp>
        <p:sp>
          <p:nvSpPr>
            <p:cNvPr id="22" name="TextBox 21"/>
            <p:cNvSpPr txBox="1"/>
            <p:nvPr/>
          </p:nvSpPr>
          <p:spPr>
            <a:xfrm>
              <a:off x="14619820" y="2820311"/>
              <a:ext cx="2717392" cy="369332"/>
            </a:xfrm>
            <a:prstGeom prst="rect">
              <a:avLst/>
            </a:prstGeom>
            <a:noFill/>
          </p:spPr>
          <p:txBody>
            <a:bodyPr wrap="square" rtlCol="0">
              <a:spAutoFit/>
            </a:bodyPr>
            <a:lstStyle/>
            <a:p>
              <a:pPr algn="r"/>
              <a:r>
                <a:rPr lang="en-US" dirty="0" smtClean="0"/>
                <a:t>Top Nut and Washer</a:t>
              </a:r>
              <a:endParaRPr lang="en-US" dirty="0"/>
            </a:p>
          </p:txBody>
        </p:sp>
        <p:cxnSp>
          <p:nvCxnSpPr>
            <p:cNvPr id="23" name="Straight Arrow Connector 22"/>
            <p:cNvCxnSpPr/>
            <p:nvPr/>
          </p:nvCxnSpPr>
          <p:spPr>
            <a:xfrm flipH="1">
              <a:off x="13702148" y="3199475"/>
              <a:ext cx="355868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4482077" y="3656648"/>
              <a:ext cx="2855135" cy="369332"/>
            </a:xfrm>
            <a:prstGeom prst="rect">
              <a:avLst/>
            </a:prstGeom>
            <a:noFill/>
          </p:spPr>
          <p:txBody>
            <a:bodyPr wrap="square" rtlCol="0">
              <a:spAutoFit/>
            </a:bodyPr>
            <a:lstStyle/>
            <a:p>
              <a:pPr algn="r"/>
              <a:r>
                <a:rPr lang="en-US" dirty="0" smtClean="0"/>
                <a:t>Bottom Nut and Washer</a:t>
              </a:r>
              <a:endParaRPr lang="en-US" dirty="0"/>
            </a:p>
          </p:txBody>
        </p:sp>
        <p:cxnSp>
          <p:nvCxnSpPr>
            <p:cNvPr id="27" name="Straight Arrow Connector 26"/>
            <p:cNvCxnSpPr/>
            <p:nvPr/>
          </p:nvCxnSpPr>
          <p:spPr>
            <a:xfrm flipH="1">
              <a:off x="13702146" y="3619477"/>
              <a:ext cx="355868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15" descr="BPL-Slo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16" y="3403532"/>
            <a:ext cx="3475847" cy="248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p:nvPr/>
        </p:nvCxnSpPr>
        <p:spPr>
          <a:xfrm>
            <a:off x="2892366" y="4526348"/>
            <a:ext cx="3126380" cy="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932111" y="4526348"/>
            <a:ext cx="3078232" cy="0"/>
          </a:xfrm>
          <a:prstGeom prst="straightConnector1">
            <a:avLst/>
          </a:prstGeom>
          <a:ln w="38100">
            <a:solidFill>
              <a:srgbClr val="E6681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24559" y="4983950"/>
            <a:ext cx="1226567" cy="646331"/>
          </a:xfrm>
          <a:prstGeom prst="rect">
            <a:avLst/>
          </a:prstGeom>
          <a:noFill/>
        </p:spPr>
        <p:txBody>
          <a:bodyPr wrap="square" rtlCol="0">
            <a:spAutoFit/>
          </a:bodyPr>
          <a:lstStyle/>
          <a:p>
            <a:r>
              <a:rPr lang="en-US" dirty="0" smtClean="0"/>
              <a:t>Pedestal</a:t>
            </a:r>
          </a:p>
          <a:p>
            <a:r>
              <a:rPr lang="en-US" dirty="0" smtClean="0"/>
              <a:t>Mount</a:t>
            </a:r>
            <a:endParaRPr lang="en-US" dirty="0"/>
          </a:p>
        </p:txBody>
      </p:sp>
      <p:cxnSp>
        <p:nvCxnSpPr>
          <p:cNvPr id="29" name="Straight Arrow Connector 28"/>
          <p:cNvCxnSpPr/>
          <p:nvPr/>
        </p:nvCxnSpPr>
        <p:spPr>
          <a:xfrm>
            <a:off x="4118581" y="5647319"/>
            <a:ext cx="138748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2739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lum contrast="4000"/>
          </a:blip>
          <a:srcRect t="16923" r="27685" b="13154"/>
          <a:stretch/>
        </p:blipFill>
        <p:spPr>
          <a:xfrm>
            <a:off x="3428427" y="114300"/>
            <a:ext cx="4131256" cy="5991869"/>
          </a:xfrm>
          <a:prstGeom prst="rect">
            <a:avLst/>
          </a:prstGeom>
        </p:spPr>
      </p:pic>
      <p:cxnSp>
        <p:nvCxnSpPr>
          <p:cNvPr id="38" name="Straight Arrow Connector 37"/>
          <p:cNvCxnSpPr/>
          <p:nvPr/>
        </p:nvCxnSpPr>
        <p:spPr>
          <a:xfrm>
            <a:off x="904475" y="1022784"/>
            <a:ext cx="425808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60231" y="2851584"/>
            <a:ext cx="294025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4960690" y="1806165"/>
            <a:ext cx="516755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540794" y="3129952"/>
            <a:ext cx="463239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743709" y="998907"/>
            <a:ext cx="343439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14924" y="4061259"/>
            <a:ext cx="385233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04475" y="1597924"/>
            <a:ext cx="382945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E45F3E5A-D972-B34D-A858-AD56261B5C28}" type="slidenum">
              <a:rPr lang="en-US" smtClean="0"/>
              <a:pPr/>
              <a:t>40</a:t>
            </a:fld>
            <a:endParaRPr lang="en-US" dirty="0"/>
          </a:p>
        </p:txBody>
      </p:sp>
      <p:cxnSp>
        <p:nvCxnSpPr>
          <p:cNvPr id="14" name="Straight Arrow Connector 13"/>
          <p:cNvCxnSpPr/>
          <p:nvPr/>
        </p:nvCxnSpPr>
        <p:spPr>
          <a:xfrm>
            <a:off x="814924" y="1022784"/>
            <a:ext cx="430707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13319" y="2851584"/>
            <a:ext cx="294025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02264" y="1806165"/>
            <a:ext cx="516755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582368" y="3129952"/>
            <a:ext cx="267263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785283" y="998907"/>
            <a:ext cx="3434399"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71188" y="4061259"/>
            <a:ext cx="385233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14924" y="1597924"/>
            <a:ext cx="3878448"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71439" y="5646230"/>
            <a:ext cx="385233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29213" y="5650104"/>
            <a:ext cx="385233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p:nvPr>
        </p:nvSpPr>
        <p:spPr>
          <a:xfrm>
            <a:off x="8379414" y="1950168"/>
            <a:ext cx="3408442" cy="1325563"/>
          </a:xfrm>
        </p:spPr>
        <p:txBody>
          <a:bodyPr/>
          <a:lstStyle/>
          <a:p>
            <a:r>
              <a:rPr lang="en-US" dirty="0" smtClean="0"/>
              <a:t>Complete Assembly 2</a:t>
            </a:r>
            <a:endParaRPr lang="en-US" dirty="0"/>
          </a:p>
        </p:txBody>
      </p:sp>
      <p:sp>
        <p:nvSpPr>
          <p:cNvPr id="30" name="TextBox 29"/>
          <p:cNvSpPr txBox="1"/>
          <p:nvPr/>
        </p:nvSpPr>
        <p:spPr>
          <a:xfrm>
            <a:off x="8379414" y="3174865"/>
            <a:ext cx="2972831" cy="646331"/>
          </a:xfrm>
          <a:prstGeom prst="rect">
            <a:avLst/>
          </a:prstGeom>
          <a:noFill/>
        </p:spPr>
        <p:txBody>
          <a:bodyPr wrap="square" rtlCol="0">
            <a:spAutoFit/>
          </a:bodyPr>
          <a:lstStyle/>
          <a:p>
            <a:r>
              <a:rPr lang="en-US" dirty="0" smtClean="0">
                <a:solidFill>
                  <a:srgbClr val="13485B"/>
                </a:solidFill>
              </a:rPr>
              <a:t>What are these pole components?</a:t>
            </a:r>
            <a:endParaRPr lang="en-US" dirty="0">
              <a:solidFill>
                <a:srgbClr val="13485B"/>
              </a:solidFill>
            </a:endParaRPr>
          </a:p>
        </p:txBody>
      </p:sp>
      <p:sp>
        <p:nvSpPr>
          <p:cNvPr id="31" name="Rectangle 30"/>
          <p:cNvSpPr/>
          <p:nvPr/>
        </p:nvSpPr>
        <p:spPr>
          <a:xfrm>
            <a:off x="7715058" y="3821196"/>
            <a:ext cx="4349942" cy="2273260"/>
          </a:xfrm>
          <a:prstGeom prst="rect">
            <a:avLst/>
          </a:prstGeom>
          <a:solidFill>
            <a:srgbClr val="C3D94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15058" y="3853462"/>
            <a:ext cx="4349942" cy="369332"/>
          </a:xfrm>
          <a:prstGeom prst="rect">
            <a:avLst/>
          </a:prstGeom>
        </p:spPr>
        <p:txBody>
          <a:bodyPr wrap="square">
            <a:spAutoFit/>
          </a:bodyPr>
          <a:lstStyle/>
          <a:p>
            <a:pPr algn="ctr"/>
            <a:r>
              <a:rPr lang="en-US" b="1" dirty="0" smtClean="0">
                <a:solidFill>
                  <a:srgbClr val="13485B"/>
                </a:solidFill>
              </a:rPr>
              <a:t>WORD BANK</a:t>
            </a:r>
            <a:endParaRPr lang="en-US" b="1" dirty="0"/>
          </a:p>
        </p:txBody>
      </p:sp>
      <p:sp>
        <p:nvSpPr>
          <p:cNvPr id="45" name="TextBox 44"/>
          <p:cNvSpPr txBox="1"/>
          <p:nvPr/>
        </p:nvSpPr>
        <p:spPr>
          <a:xfrm>
            <a:off x="7785703" y="5430841"/>
            <a:ext cx="1981539" cy="276999"/>
          </a:xfrm>
          <a:prstGeom prst="rect">
            <a:avLst/>
          </a:prstGeom>
          <a:noFill/>
        </p:spPr>
        <p:txBody>
          <a:bodyPr wrap="square" rtlCol="0">
            <a:spAutoFit/>
          </a:bodyPr>
          <a:lstStyle/>
          <a:p>
            <a:r>
              <a:rPr lang="en-US" sz="1200" dirty="0" smtClean="0">
                <a:solidFill>
                  <a:srgbClr val="13485B"/>
                </a:solidFill>
              </a:rPr>
              <a:t>Luminaire Arm</a:t>
            </a:r>
            <a:endParaRPr lang="en-US" sz="1200" dirty="0">
              <a:solidFill>
                <a:srgbClr val="13485B"/>
              </a:solidFill>
            </a:endParaRPr>
          </a:p>
        </p:txBody>
      </p:sp>
      <p:sp>
        <p:nvSpPr>
          <p:cNvPr id="46" name="TextBox 45"/>
          <p:cNvSpPr txBox="1"/>
          <p:nvPr/>
        </p:nvSpPr>
        <p:spPr>
          <a:xfrm>
            <a:off x="7785703" y="5769256"/>
            <a:ext cx="2644318" cy="276999"/>
          </a:xfrm>
          <a:prstGeom prst="rect">
            <a:avLst/>
          </a:prstGeom>
          <a:noFill/>
        </p:spPr>
        <p:txBody>
          <a:bodyPr wrap="square" rtlCol="0">
            <a:spAutoFit/>
          </a:bodyPr>
          <a:lstStyle/>
          <a:p>
            <a:r>
              <a:rPr lang="en-US" sz="1200" dirty="0" smtClean="0">
                <a:solidFill>
                  <a:srgbClr val="13485B"/>
                </a:solidFill>
              </a:rPr>
              <a:t>Pedestrian Scale Light – Fixture</a:t>
            </a:r>
            <a:endParaRPr lang="en-US" sz="1200" dirty="0">
              <a:solidFill>
                <a:srgbClr val="13485B"/>
              </a:solidFill>
            </a:endParaRPr>
          </a:p>
        </p:txBody>
      </p:sp>
      <p:sp>
        <p:nvSpPr>
          <p:cNvPr id="47" name="TextBox 46"/>
          <p:cNvSpPr txBox="1"/>
          <p:nvPr/>
        </p:nvSpPr>
        <p:spPr>
          <a:xfrm>
            <a:off x="7785703" y="5096603"/>
            <a:ext cx="2020527" cy="276999"/>
          </a:xfrm>
          <a:prstGeom prst="rect">
            <a:avLst/>
          </a:prstGeom>
          <a:noFill/>
        </p:spPr>
        <p:txBody>
          <a:bodyPr wrap="square" rtlCol="0">
            <a:spAutoFit/>
          </a:bodyPr>
          <a:lstStyle/>
          <a:p>
            <a:r>
              <a:rPr lang="en-US" sz="1200" dirty="0" smtClean="0">
                <a:solidFill>
                  <a:srgbClr val="13485B"/>
                </a:solidFill>
              </a:rPr>
              <a:t>Festoon (GFI)</a:t>
            </a:r>
            <a:endParaRPr lang="en-US" sz="1200" dirty="0">
              <a:solidFill>
                <a:srgbClr val="13485B"/>
              </a:solidFill>
            </a:endParaRPr>
          </a:p>
        </p:txBody>
      </p:sp>
      <p:sp>
        <p:nvSpPr>
          <p:cNvPr id="48" name="TextBox 47"/>
          <p:cNvSpPr txBox="1"/>
          <p:nvPr/>
        </p:nvSpPr>
        <p:spPr>
          <a:xfrm>
            <a:off x="9752747" y="5091452"/>
            <a:ext cx="1574564" cy="276999"/>
          </a:xfrm>
          <a:prstGeom prst="rect">
            <a:avLst/>
          </a:prstGeom>
          <a:noFill/>
        </p:spPr>
        <p:txBody>
          <a:bodyPr wrap="square" rtlCol="0">
            <a:spAutoFit/>
          </a:bodyPr>
          <a:lstStyle/>
          <a:p>
            <a:r>
              <a:rPr lang="en-US" sz="1200" dirty="0" smtClean="0">
                <a:solidFill>
                  <a:srgbClr val="13485B"/>
                </a:solidFill>
              </a:rPr>
              <a:t>Banner</a:t>
            </a:r>
            <a:endParaRPr lang="en-US" sz="1200" dirty="0">
              <a:solidFill>
                <a:srgbClr val="13485B"/>
              </a:solidFill>
            </a:endParaRPr>
          </a:p>
        </p:txBody>
      </p:sp>
      <p:sp>
        <p:nvSpPr>
          <p:cNvPr id="49" name="TextBox 48"/>
          <p:cNvSpPr txBox="1"/>
          <p:nvPr/>
        </p:nvSpPr>
        <p:spPr>
          <a:xfrm>
            <a:off x="9752747" y="4425986"/>
            <a:ext cx="2114788" cy="276999"/>
          </a:xfrm>
          <a:prstGeom prst="rect">
            <a:avLst/>
          </a:prstGeom>
          <a:noFill/>
        </p:spPr>
        <p:txBody>
          <a:bodyPr wrap="square" rtlCol="0">
            <a:spAutoFit/>
          </a:bodyPr>
          <a:lstStyle/>
          <a:p>
            <a:r>
              <a:rPr lang="en-US" sz="1200" dirty="0" smtClean="0">
                <a:solidFill>
                  <a:srgbClr val="13485B"/>
                </a:solidFill>
              </a:rPr>
              <a:t>Traffic Fixture</a:t>
            </a:r>
            <a:endParaRPr lang="en-US" sz="1200" dirty="0">
              <a:solidFill>
                <a:srgbClr val="13485B"/>
              </a:solidFill>
            </a:endParaRPr>
          </a:p>
        </p:txBody>
      </p:sp>
      <p:sp>
        <p:nvSpPr>
          <p:cNvPr id="50" name="TextBox 49"/>
          <p:cNvSpPr txBox="1"/>
          <p:nvPr/>
        </p:nvSpPr>
        <p:spPr>
          <a:xfrm>
            <a:off x="9752747" y="4758719"/>
            <a:ext cx="2222909" cy="276999"/>
          </a:xfrm>
          <a:prstGeom prst="rect">
            <a:avLst/>
          </a:prstGeom>
          <a:noFill/>
        </p:spPr>
        <p:txBody>
          <a:bodyPr wrap="square" rtlCol="0">
            <a:spAutoFit/>
          </a:bodyPr>
          <a:lstStyle/>
          <a:p>
            <a:r>
              <a:rPr lang="en-US" sz="1200" dirty="0" smtClean="0">
                <a:solidFill>
                  <a:srgbClr val="13485B"/>
                </a:solidFill>
              </a:rPr>
              <a:t>Fluted Round Tapered Pole</a:t>
            </a:r>
            <a:endParaRPr lang="en-US" sz="1200" dirty="0">
              <a:solidFill>
                <a:srgbClr val="13485B"/>
              </a:solidFill>
            </a:endParaRPr>
          </a:p>
        </p:txBody>
      </p:sp>
      <p:sp>
        <p:nvSpPr>
          <p:cNvPr id="51" name="TextBox 50"/>
          <p:cNvSpPr txBox="1"/>
          <p:nvPr/>
        </p:nvSpPr>
        <p:spPr>
          <a:xfrm>
            <a:off x="7785703" y="4428125"/>
            <a:ext cx="2222909" cy="276999"/>
          </a:xfrm>
          <a:prstGeom prst="rect">
            <a:avLst/>
          </a:prstGeom>
          <a:noFill/>
        </p:spPr>
        <p:txBody>
          <a:bodyPr wrap="square" rtlCol="0">
            <a:spAutoFit/>
          </a:bodyPr>
          <a:lstStyle/>
          <a:p>
            <a:r>
              <a:rPr lang="en-US" sz="1200" dirty="0" smtClean="0">
                <a:solidFill>
                  <a:srgbClr val="13485B"/>
                </a:solidFill>
              </a:rPr>
              <a:t>Decorative Base Cover</a:t>
            </a:r>
            <a:endParaRPr lang="en-US" sz="1200" dirty="0">
              <a:solidFill>
                <a:srgbClr val="13485B"/>
              </a:solidFill>
            </a:endParaRPr>
          </a:p>
        </p:txBody>
      </p:sp>
      <p:sp>
        <p:nvSpPr>
          <p:cNvPr id="52" name="TextBox 51"/>
          <p:cNvSpPr txBox="1"/>
          <p:nvPr/>
        </p:nvSpPr>
        <p:spPr>
          <a:xfrm>
            <a:off x="7785703" y="4762364"/>
            <a:ext cx="2600074" cy="276999"/>
          </a:xfrm>
          <a:prstGeom prst="rect">
            <a:avLst/>
          </a:prstGeom>
          <a:noFill/>
        </p:spPr>
        <p:txBody>
          <a:bodyPr wrap="square" rtlCol="0">
            <a:spAutoFit/>
          </a:bodyPr>
          <a:lstStyle/>
          <a:p>
            <a:r>
              <a:rPr lang="en-US" sz="1200" dirty="0" smtClean="0">
                <a:solidFill>
                  <a:srgbClr val="13485B"/>
                </a:solidFill>
              </a:rPr>
              <a:t>Double Bolt Simplex</a:t>
            </a:r>
            <a:endParaRPr lang="en-US" sz="1200" dirty="0">
              <a:solidFill>
                <a:srgbClr val="13485B"/>
              </a:solidFill>
            </a:endParaRPr>
          </a:p>
        </p:txBody>
      </p:sp>
      <p:sp>
        <p:nvSpPr>
          <p:cNvPr id="34" name="TextBox 33"/>
          <p:cNvSpPr txBox="1"/>
          <p:nvPr/>
        </p:nvSpPr>
        <p:spPr>
          <a:xfrm>
            <a:off x="767377" y="616444"/>
            <a:ext cx="1981539" cy="369332"/>
          </a:xfrm>
          <a:prstGeom prst="rect">
            <a:avLst/>
          </a:prstGeom>
          <a:noFill/>
        </p:spPr>
        <p:txBody>
          <a:bodyPr wrap="square" rtlCol="0">
            <a:spAutoFit/>
          </a:bodyPr>
          <a:lstStyle/>
          <a:p>
            <a:r>
              <a:rPr lang="en-US" dirty="0" smtClean="0">
                <a:solidFill>
                  <a:srgbClr val="13485B"/>
                </a:solidFill>
              </a:rPr>
              <a:t>A:</a:t>
            </a:r>
            <a:endParaRPr lang="en-US" dirty="0">
              <a:solidFill>
                <a:srgbClr val="13485B"/>
              </a:solidFill>
            </a:endParaRPr>
          </a:p>
        </p:txBody>
      </p:sp>
      <p:sp>
        <p:nvSpPr>
          <p:cNvPr id="36" name="TextBox 35"/>
          <p:cNvSpPr txBox="1"/>
          <p:nvPr/>
        </p:nvSpPr>
        <p:spPr>
          <a:xfrm>
            <a:off x="767377" y="2480062"/>
            <a:ext cx="2644318" cy="369332"/>
          </a:xfrm>
          <a:prstGeom prst="rect">
            <a:avLst/>
          </a:prstGeom>
          <a:noFill/>
        </p:spPr>
        <p:txBody>
          <a:bodyPr wrap="square" rtlCol="0">
            <a:spAutoFit/>
          </a:bodyPr>
          <a:lstStyle/>
          <a:p>
            <a:r>
              <a:rPr lang="en-US" dirty="0" smtClean="0">
                <a:solidFill>
                  <a:srgbClr val="13485B"/>
                </a:solidFill>
              </a:rPr>
              <a:t>C:</a:t>
            </a:r>
            <a:endParaRPr lang="en-US" dirty="0">
              <a:solidFill>
                <a:srgbClr val="13485B"/>
              </a:solidFill>
            </a:endParaRPr>
          </a:p>
        </p:txBody>
      </p:sp>
      <p:sp>
        <p:nvSpPr>
          <p:cNvPr id="53" name="TextBox 52"/>
          <p:cNvSpPr txBox="1"/>
          <p:nvPr/>
        </p:nvSpPr>
        <p:spPr>
          <a:xfrm>
            <a:off x="7563630" y="1457125"/>
            <a:ext cx="2020527" cy="369332"/>
          </a:xfrm>
          <a:prstGeom prst="rect">
            <a:avLst/>
          </a:prstGeom>
          <a:noFill/>
        </p:spPr>
        <p:txBody>
          <a:bodyPr wrap="square" rtlCol="0">
            <a:spAutoFit/>
          </a:bodyPr>
          <a:lstStyle/>
          <a:p>
            <a:r>
              <a:rPr lang="en-US" dirty="0" smtClean="0">
                <a:solidFill>
                  <a:srgbClr val="13485B"/>
                </a:solidFill>
              </a:rPr>
              <a:t>G:</a:t>
            </a:r>
            <a:endParaRPr lang="en-US" dirty="0">
              <a:solidFill>
                <a:srgbClr val="13485B"/>
              </a:solidFill>
            </a:endParaRPr>
          </a:p>
        </p:txBody>
      </p:sp>
      <p:sp>
        <p:nvSpPr>
          <p:cNvPr id="55" name="TextBox 54"/>
          <p:cNvSpPr txBox="1"/>
          <p:nvPr/>
        </p:nvSpPr>
        <p:spPr>
          <a:xfrm>
            <a:off x="7556508" y="649867"/>
            <a:ext cx="2020527" cy="369332"/>
          </a:xfrm>
          <a:prstGeom prst="rect">
            <a:avLst/>
          </a:prstGeom>
          <a:noFill/>
        </p:spPr>
        <p:txBody>
          <a:bodyPr wrap="square" rtlCol="0">
            <a:spAutoFit/>
          </a:bodyPr>
          <a:lstStyle/>
          <a:p>
            <a:r>
              <a:rPr lang="en-US" dirty="0" smtClean="0">
                <a:solidFill>
                  <a:srgbClr val="13485B"/>
                </a:solidFill>
              </a:rPr>
              <a:t>F:</a:t>
            </a:r>
            <a:endParaRPr lang="en-US" dirty="0">
              <a:solidFill>
                <a:srgbClr val="13485B"/>
              </a:solidFill>
            </a:endParaRPr>
          </a:p>
        </p:txBody>
      </p:sp>
      <p:sp>
        <p:nvSpPr>
          <p:cNvPr id="56" name="TextBox 55"/>
          <p:cNvSpPr txBox="1"/>
          <p:nvPr/>
        </p:nvSpPr>
        <p:spPr>
          <a:xfrm>
            <a:off x="767377" y="3710162"/>
            <a:ext cx="2222909" cy="369332"/>
          </a:xfrm>
          <a:prstGeom prst="rect">
            <a:avLst/>
          </a:prstGeom>
          <a:noFill/>
        </p:spPr>
        <p:txBody>
          <a:bodyPr wrap="square" rtlCol="0">
            <a:spAutoFit/>
          </a:bodyPr>
          <a:lstStyle/>
          <a:p>
            <a:r>
              <a:rPr lang="en-US" dirty="0" smtClean="0">
                <a:solidFill>
                  <a:srgbClr val="13485B"/>
                </a:solidFill>
              </a:rPr>
              <a:t>D:</a:t>
            </a:r>
            <a:endParaRPr lang="en-US" dirty="0">
              <a:solidFill>
                <a:srgbClr val="13485B"/>
              </a:solidFill>
            </a:endParaRPr>
          </a:p>
        </p:txBody>
      </p:sp>
      <p:sp>
        <p:nvSpPr>
          <p:cNvPr id="57" name="TextBox 56"/>
          <p:cNvSpPr txBox="1"/>
          <p:nvPr/>
        </p:nvSpPr>
        <p:spPr>
          <a:xfrm>
            <a:off x="767377" y="5282046"/>
            <a:ext cx="2222909" cy="369332"/>
          </a:xfrm>
          <a:prstGeom prst="rect">
            <a:avLst/>
          </a:prstGeom>
          <a:noFill/>
        </p:spPr>
        <p:txBody>
          <a:bodyPr wrap="square" rtlCol="0">
            <a:spAutoFit/>
          </a:bodyPr>
          <a:lstStyle/>
          <a:p>
            <a:r>
              <a:rPr lang="en-US" dirty="0" smtClean="0">
                <a:solidFill>
                  <a:srgbClr val="13485B"/>
                </a:solidFill>
              </a:rPr>
              <a:t>E:</a:t>
            </a:r>
            <a:endParaRPr lang="en-US" dirty="0">
              <a:solidFill>
                <a:srgbClr val="13485B"/>
              </a:solidFill>
            </a:endParaRPr>
          </a:p>
        </p:txBody>
      </p:sp>
      <p:sp>
        <p:nvSpPr>
          <p:cNvPr id="58" name="TextBox 57"/>
          <p:cNvSpPr txBox="1"/>
          <p:nvPr/>
        </p:nvSpPr>
        <p:spPr>
          <a:xfrm>
            <a:off x="767377" y="1223767"/>
            <a:ext cx="2600074" cy="369332"/>
          </a:xfrm>
          <a:prstGeom prst="rect">
            <a:avLst/>
          </a:prstGeom>
          <a:noFill/>
        </p:spPr>
        <p:txBody>
          <a:bodyPr wrap="square" rtlCol="0">
            <a:spAutoFit/>
          </a:bodyPr>
          <a:lstStyle/>
          <a:p>
            <a:r>
              <a:rPr lang="en-US" dirty="0" smtClean="0">
                <a:solidFill>
                  <a:srgbClr val="13485B"/>
                </a:solidFill>
              </a:rPr>
              <a:t>B:</a:t>
            </a:r>
            <a:endParaRPr lang="en-US" dirty="0">
              <a:solidFill>
                <a:srgbClr val="13485B"/>
              </a:solidFill>
            </a:endParaRPr>
          </a:p>
        </p:txBody>
      </p:sp>
    </p:spTree>
    <p:extLst>
      <p:ext uri="{BB962C8B-B14F-4D97-AF65-F5344CB8AC3E}">
        <p14:creationId xmlns:p14="http://schemas.microsoft.com/office/powerpoint/2010/main" val="39713080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lum contrast="4000"/>
          </a:blip>
          <a:srcRect t="16923" r="27685" b="13154"/>
          <a:stretch/>
        </p:blipFill>
        <p:spPr>
          <a:xfrm>
            <a:off x="3428427" y="114300"/>
            <a:ext cx="4131256" cy="5991869"/>
          </a:xfrm>
          <a:prstGeom prst="rect">
            <a:avLst/>
          </a:prstGeom>
        </p:spPr>
      </p:pic>
      <p:cxnSp>
        <p:nvCxnSpPr>
          <p:cNvPr id="38" name="Straight Arrow Connector 37"/>
          <p:cNvCxnSpPr/>
          <p:nvPr/>
        </p:nvCxnSpPr>
        <p:spPr>
          <a:xfrm>
            <a:off x="904475" y="1022784"/>
            <a:ext cx="425808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60231" y="2851584"/>
            <a:ext cx="294025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4960690" y="1806165"/>
            <a:ext cx="516755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540794" y="3129952"/>
            <a:ext cx="463239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743709" y="998907"/>
            <a:ext cx="343439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14924" y="4061259"/>
            <a:ext cx="385233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04475" y="1597924"/>
            <a:ext cx="382945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E45F3E5A-D972-B34D-A858-AD56261B5C28}" type="slidenum">
              <a:rPr lang="en-US" smtClean="0"/>
              <a:pPr/>
              <a:t>41</a:t>
            </a:fld>
            <a:endParaRPr lang="en-US" dirty="0"/>
          </a:p>
        </p:txBody>
      </p:sp>
      <p:sp>
        <p:nvSpPr>
          <p:cNvPr id="13" name="TextBox 12"/>
          <p:cNvSpPr txBox="1"/>
          <p:nvPr/>
        </p:nvSpPr>
        <p:spPr>
          <a:xfrm>
            <a:off x="828353" y="616444"/>
            <a:ext cx="1981539" cy="369332"/>
          </a:xfrm>
          <a:prstGeom prst="rect">
            <a:avLst/>
          </a:prstGeom>
          <a:noFill/>
        </p:spPr>
        <p:txBody>
          <a:bodyPr wrap="square" rtlCol="0">
            <a:spAutoFit/>
          </a:bodyPr>
          <a:lstStyle/>
          <a:p>
            <a:r>
              <a:rPr lang="en-US" dirty="0" smtClean="0">
                <a:solidFill>
                  <a:srgbClr val="13485B"/>
                </a:solidFill>
              </a:rPr>
              <a:t>Luminaire Arm</a:t>
            </a:r>
            <a:endParaRPr lang="en-US" dirty="0">
              <a:solidFill>
                <a:srgbClr val="13485B"/>
              </a:solidFill>
            </a:endParaRPr>
          </a:p>
        </p:txBody>
      </p:sp>
      <p:cxnSp>
        <p:nvCxnSpPr>
          <p:cNvPr id="14" name="Straight Arrow Connector 13"/>
          <p:cNvCxnSpPr/>
          <p:nvPr/>
        </p:nvCxnSpPr>
        <p:spPr>
          <a:xfrm>
            <a:off x="863913" y="1022784"/>
            <a:ext cx="4258084"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4109" y="2210079"/>
            <a:ext cx="2644318" cy="646331"/>
          </a:xfrm>
          <a:prstGeom prst="rect">
            <a:avLst/>
          </a:prstGeom>
          <a:noFill/>
        </p:spPr>
        <p:txBody>
          <a:bodyPr wrap="square" rtlCol="0">
            <a:spAutoFit/>
          </a:bodyPr>
          <a:lstStyle/>
          <a:p>
            <a:r>
              <a:rPr lang="en-US" dirty="0" smtClean="0">
                <a:solidFill>
                  <a:srgbClr val="13485B"/>
                </a:solidFill>
              </a:rPr>
              <a:t>Pedestrian Scale Light – Fixture</a:t>
            </a:r>
            <a:endParaRPr lang="en-US" dirty="0">
              <a:solidFill>
                <a:srgbClr val="13485B"/>
              </a:solidFill>
            </a:endParaRPr>
          </a:p>
        </p:txBody>
      </p:sp>
      <p:cxnSp>
        <p:nvCxnSpPr>
          <p:cNvPr id="16" name="Straight Arrow Connector 15"/>
          <p:cNvCxnSpPr/>
          <p:nvPr/>
        </p:nvCxnSpPr>
        <p:spPr>
          <a:xfrm>
            <a:off x="813319" y="2851584"/>
            <a:ext cx="294025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72152" y="1457125"/>
            <a:ext cx="2020527" cy="369332"/>
          </a:xfrm>
          <a:prstGeom prst="rect">
            <a:avLst/>
          </a:prstGeom>
          <a:noFill/>
        </p:spPr>
        <p:txBody>
          <a:bodyPr wrap="square" rtlCol="0">
            <a:spAutoFit/>
          </a:bodyPr>
          <a:lstStyle/>
          <a:p>
            <a:pPr algn="r"/>
            <a:r>
              <a:rPr lang="en-US" dirty="0" smtClean="0">
                <a:solidFill>
                  <a:srgbClr val="13485B"/>
                </a:solidFill>
              </a:rPr>
              <a:t>Festoon (GFI)</a:t>
            </a:r>
            <a:endParaRPr lang="en-US" dirty="0">
              <a:solidFill>
                <a:srgbClr val="13485B"/>
              </a:solidFill>
            </a:endParaRPr>
          </a:p>
        </p:txBody>
      </p:sp>
      <p:sp>
        <p:nvSpPr>
          <p:cNvPr id="19" name="TextBox 18"/>
          <p:cNvSpPr txBox="1"/>
          <p:nvPr/>
        </p:nvSpPr>
        <p:spPr>
          <a:xfrm>
            <a:off x="8667978" y="2760620"/>
            <a:ext cx="1574564" cy="369332"/>
          </a:xfrm>
          <a:prstGeom prst="rect">
            <a:avLst/>
          </a:prstGeom>
          <a:noFill/>
        </p:spPr>
        <p:txBody>
          <a:bodyPr wrap="square" rtlCol="0">
            <a:spAutoFit/>
          </a:bodyPr>
          <a:lstStyle/>
          <a:p>
            <a:pPr algn="r"/>
            <a:r>
              <a:rPr lang="en-US" dirty="0" smtClean="0">
                <a:solidFill>
                  <a:srgbClr val="13485B"/>
                </a:solidFill>
              </a:rPr>
              <a:t>Banner</a:t>
            </a:r>
            <a:endParaRPr lang="en-US" dirty="0">
              <a:solidFill>
                <a:srgbClr val="13485B"/>
              </a:solidFill>
            </a:endParaRPr>
          </a:p>
        </p:txBody>
      </p:sp>
      <p:cxnSp>
        <p:nvCxnSpPr>
          <p:cNvPr id="20" name="Straight Arrow Connector 19"/>
          <p:cNvCxnSpPr/>
          <p:nvPr/>
        </p:nvCxnSpPr>
        <p:spPr>
          <a:xfrm flipH="1">
            <a:off x="5002264" y="1806165"/>
            <a:ext cx="516755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582368" y="3129952"/>
            <a:ext cx="4632392"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222016" y="649867"/>
            <a:ext cx="2020527" cy="369332"/>
          </a:xfrm>
          <a:prstGeom prst="rect">
            <a:avLst/>
          </a:prstGeom>
          <a:noFill/>
        </p:spPr>
        <p:txBody>
          <a:bodyPr wrap="square" rtlCol="0">
            <a:spAutoFit/>
          </a:bodyPr>
          <a:lstStyle/>
          <a:p>
            <a:pPr algn="r"/>
            <a:r>
              <a:rPr lang="en-US" dirty="0" smtClean="0">
                <a:solidFill>
                  <a:srgbClr val="13485B"/>
                </a:solidFill>
              </a:rPr>
              <a:t> Traffic Fixture</a:t>
            </a:r>
            <a:endParaRPr lang="en-US" dirty="0">
              <a:solidFill>
                <a:srgbClr val="13485B"/>
              </a:solidFill>
            </a:endParaRPr>
          </a:p>
        </p:txBody>
      </p:sp>
      <p:cxnSp>
        <p:nvCxnSpPr>
          <p:cNvPr id="26" name="Straight Arrow Connector 25"/>
          <p:cNvCxnSpPr/>
          <p:nvPr/>
        </p:nvCxnSpPr>
        <p:spPr>
          <a:xfrm flipH="1">
            <a:off x="6785283" y="998907"/>
            <a:ext cx="3434399"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8802" y="3401753"/>
            <a:ext cx="2222909" cy="646331"/>
          </a:xfrm>
          <a:prstGeom prst="rect">
            <a:avLst/>
          </a:prstGeom>
          <a:noFill/>
        </p:spPr>
        <p:txBody>
          <a:bodyPr wrap="square" rtlCol="0">
            <a:spAutoFit/>
          </a:bodyPr>
          <a:lstStyle/>
          <a:p>
            <a:r>
              <a:rPr lang="en-US" dirty="0" smtClean="0">
                <a:solidFill>
                  <a:srgbClr val="13485B"/>
                </a:solidFill>
              </a:rPr>
              <a:t>Fluted Round Tapered Pole</a:t>
            </a:r>
            <a:endParaRPr lang="en-US" dirty="0">
              <a:solidFill>
                <a:srgbClr val="13485B"/>
              </a:solidFill>
            </a:endParaRPr>
          </a:p>
        </p:txBody>
      </p:sp>
      <p:cxnSp>
        <p:nvCxnSpPr>
          <p:cNvPr id="33" name="Straight Arrow Connector 32"/>
          <p:cNvCxnSpPr/>
          <p:nvPr/>
        </p:nvCxnSpPr>
        <p:spPr>
          <a:xfrm>
            <a:off x="771188" y="4061259"/>
            <a:ext cx="385233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8802" y="4986723"/>
            <a:ext cx="2222909" cy="646331"/>
          </a:xfrm>
          <a:prstGeom prst="rect">
            <a:avLst/>
          </a:prstGeom>
          <a:noFill/>
        </p:spPr>
        <p:txBody>
          <a:bodyPr wrap="square" rtlCol="0">
            <a:spAutoFit/>
          </a:bodyPr>
          <a:lstStyle/>
          <a:p>
            <a:r>
              <a:rPr lang="en-US" dirty="0" smtClean="0">
                <a:solidFill>
                  <a:srgbClr val="13485B"/>
                </a:solidFill>
              </a:rPr>
              <a:t>Decorative </a:t>
            </a:r>
          </a:p>
          <a:p>
            <a:r>
              <a:rPr lang="en-US" dirty="0" smtClean="0">
                <a:solidFill>
                  <a:srgbClr val="13485B"/>
                </a:solidFill>
              </a:rPr>
              <a:t>Base Cover</a:t>
            </a:r>
            <a:endParaRPr lang="en-US" dirty="0">
              <a:solidFill>
                <a:srgbClr val="13485B"/>
              </a:solidFill>
            </a:endParaRPr>
          </a:p>
        </p:txBody>
      </p:sp>
      <p:sp>
        <p:nvSpPr>
          <p:cNvPr id="36" name="TextBox 35"/>
          <p:cNvSpPr txBox="1"/>
          <p:nvPr/>
        </p:nvSpPr>
        <p:spPr>
          <a:xfrm>
            <a:off x="828353" y="1223767"/>
            <a:ext cx="2600074" cy="369332"/>
          </a:xfrm>
          <a:prstGeom prst="rect">
            <a:avLst/>
          </a:prstGeom>
          <a:noFill/>
        </p:spPr>
        <p:txBody>
          <a:bodyPr wrap="square" rtlCol="0">
            <a:spAutoFit/>
          </a:bodyPr>
          <a:lstStyle/>
          <a:p>
            <a:r>
              <a:rPr lang="en-US" dirty="0" smtClean="0">
                <a:solidFill>
                  <a:srgbClr val="13485B"/>
                </a:solidFill>
              </a:rPr>
              <a:t>Double Bolt Simplex</a:t>
            </a:r>
            <a:endParaRPr lang="en-US" dirty="0">
              <a:solidFill>
                <a:srgbClr val="13485B"/>
              </a:solidFill>
            </a:endParaRPr>
          </a:p>
        </p:txBody>
      </p:sp>
      <p:cxnSp>
        <p:nvCxnSpPr>
          <p:cNvPr id="37" name="Straight Arrow Connector 36"/>
          <p:cNvCxnSpPr/>
          <p:nvPr/>
        </p:nvCxnSpPr>
        <p:spPr>
          <a:xfrm>
            <a:off x="863913" y="1597924"/>
            <a:ext cx="3829459"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71439" y="5646230"/>
            <a:ext cx="385233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29213" y="5650104"/>
            <a:ext cx="3852335"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p:nvPr>
        </p:nvSpPr>
        <p:spPr>
          <a:xfrm>
            <a:off x="8379414" y="4208591"/>
            <a:ext cx="3408442" cy="1325563"/>
          </a:xfrm>
        </p:spPr>
        <p:txBody>
          <a:bodyPr/>
          <a:lstStyle/>
          <a:p>
            <a:r>
              <a:rPr lang="en-US" dirty="0" smtClean="0"/>
              <a:t>Complete Assembly 2</a:t>
            </a:r>
            <a:endParaRPr lang="en-US" dirty="0"/>
          </a:p>
        </p:txBody>
      </p:sp>
    </p:spTree>
    <p:extLst>
      <p:ext uri="{BB962C8B-B14F-4D97-AF65-F5344CB8AC3E}">
        <p14:creationId xmlns:p14="http://schemas.microsoft.com/office/powerpoint/2010/main" val="1313426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5F3E5A-D972-B34D-A858-AD56261B5C28}" type="slidenum">
              <a:rPr lang="en-US" smtClean="0"/>
              <a:pPr/>
              <a:t>42</a:t>
            </a:fld>
            <a:endParaRPr lang="en-US" dirty="0"/>
          </a:p>
        </p:txBody>
      </p:sp>
      <p:pic>
        <p:nvPicPr>
          <p:cNvPr id="7" name="Picture 6"/>
          <p:cNvPicPr>
            <a:picLocks noChangeAspect="1"/>
          </p:cNvPicPr>
          <p:nvPr/>
        </p:nvPicPr>
        <p:blipFill>
          <a:blip r:embed="rId2">
            <a:lum contrast="11000"/>
          </a:blip>
          <a:stretch>
            <a:fillRect/>
          </a:stretch>
        </p:blipFill>
        <p:spPr>
          <a:xfrm>
            <a:off x="3844924" y="443598"/>
            <a:ext cx="6028008" cy="5424109"/>
          </a:xfrm>
          <a:prstGeom prst="rect">
            <a:avLst/>
          </a:prstGeom>
        </p:spPr>
      </p:pic>
      <p:cxnSp>
        <p:nvCxnSpPr>
          <p:cNvPr id="12" name="Straight Arrow Connector 11"/>
          <p:cNvCxnSpPr/>
          <p:nvPr/>
        </p:nvCxnSpPr>
        <p:spPr>
          <a:xfrm flipH="1">
            <a:off x="9018928" y="1042220"/>
            <a:ext cx="242856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935978" y="2625214"/>
            <a:ext cx="351151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9155178" y="4336027"/>
            <a:ext cx="229231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27579" y="1013953"/>
            <a:ext cx="527992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155178" y="3118473"/>
            <a:ext cx="229231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8929037" y="1563232"/>
            <a:ext cx="251845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9063872" y="1042220"/>
            <a:ext cx="242856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7974573" y="2625214"/>
            <a:ext cx="35115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9187422" y="4336027"/>
            <a:ext cx="22923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193772" y="3118473"/>
            <a:ext cx="22923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8967631" y="1563232"/>
            <a:ext cx="2518459"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title"/>
          </p:nvPr>
        </p:nvSpPr>
        <p:spPr>
          <a:xfrm>
            <a:off x="126059" y="1276761"/>
            <a:ext cx="3408442" cy="1325563"/>
          </a:xfrm>
        </p:spPr>
        <p:txBody>
          <a:bodyPr/>
          <a:lstStyle/>
          <a:p>
            <a:r>
              <a:rPr lang="en-US" dirty="0" smtClean="0"/>
              <a:t>Complete Assembly 3</a:t>
            </a:r>
            <a:endParaRPr lang="en-US" dirty="0"/>
          </a:p>
        </p:txBody>
      </p:sp>
      <p:cxnSp>
        <p:nvCxnSpPr>
          <p:cNvPr id="33" name="Straight Arrow Connector 32"/>
          <p:cNvCxnSpPr/>
          <p:nvPr/>
        </p:nvCxnSpPr>
        <p:spPr>
          <a:xfrm>
            <a:off x="874733" y="1196784"/>
            <a:ext cx="745073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6059" y="2578709"/>
            <a:ext cx="2972831" cy="646331"/>
          </a:xfrm>
          <a:prstGeom prst="rect">
            <a:avLst/>
          </a:prstGeom>
          <a:noFill/>
        </p:spPr>
        <p:txBody>
          <a:bodyPr wrap="square" rtlCol="0">
            <a:spAutoFit/>
          </a:bodyPr>
          <a:lstStyle/>
          <a:p>
            <a:r>
              <a:rPr lang="en-US" dirty="0" smtClean="0">
                <a:solidFill>
                  <a:srgbClr val="13485B"/>
                </a:solidFill>
              </a:rPr>
              <a:t>What are these pole components?</a:t>
            </a:r>
            <a:endParaRPr lang="en-US" dirty="0">
              <a:solidFill>
                <a:srgbClr val="13485B"/>
              </a:solidFill>
            </a:endParaRPr>
          </a:p>
        </p:txBody>
      </p:sp>
      <p:cxnSp>
        <p:nvCxnSpPr>
          <p:cNvPr id="31" name="Straight Arrow Connector 30"/>
          <p:cNvCxnSpPr/>
          <p:nvPr/>
        </p:nvCxnSpPr>
        <p:spPr>
          <a:xfrm flipH="1">
            <a:off x="9166412" y="5237317"/>
            <a:ext cx="228108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9211356" y="5237317"/>
            <a:ext cx="228108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45723" y="3316463"/>
            <a:ext cx="2953167" cy="2777993"/>
          </a:xfrm>
          <a:prstGeom prst="rect">
            <a:avLst/>
          </a:prstGeom>
          <a:solidFill>
            <a:srgbClr val="C3D94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45723" y="3434477"/>
            <a:ext cx="2953167" cy="369332"/>
          </a:xfrm>
          <a:prstGeom prst="rect">
            <a:avLst/>
          </a:prstGeom>
        </p:spPr>
        <p:txBody>
          <a:bodyPr wrap="square">
            <a:spAutoFit/>
          </a:bodyPr>
          <a:lstStyle/>
          <a:p>
            <a:pPr algn="ctr"/>
            <a:r>
              <a:rPr lang="en-US" b="1" dirty="0" smtClean="0">
                <a:solidFill>
                  <a:srgbClr val="13485B"/>
                </a:solidFill>
              </a:rPr>
              <a:t>WORD BANK</a:t>
            </a:r>
            <a:endParaRPr lang="en-US" b="1" dirty="0"/>
          </a:p>
        </p:txBody>
      </p:sp>
      <p:sp>
        <p:nvSpPr>
          <p:cNvPr id="53" name="TextBox 52"/>
          <p:cNvSpPr txBox="1"/>
          <p:nvPr/>
        </p:nvSpPr>
        <p:spPr>
          <a:xfrm>
            <a:off x="215079" y="4040324"/>
            <a:ext cx="1574564" cy="276999"/>
          </a:xfrm>
          <a:prstGeom prst="rect">
            <a:avLst/>
          </a:prstGeom>
          <a:noFill/>
        </p:spPr>
        <p:txBody>
          <a:bodyPr wrap="square" rtlCol="0">
            <a:spAutoFit/>
          </a:bodyPr>
          <a:lstStyle/>
          <a:p>
            <a:r>
              <a:rPr lang="en-US" sz="1200" dirty="0" smtClean="0">
                <a:solidFill>
                  <a:srgbClr val="13485B"/>
                </a:solidFill>
              </a:rPr>
              <a:t>Finial</a:t>
            </a:r>
            <a:endParaRPr lang="en-US" sz="1200" dirty="0">
              <a:solidFill>
                <a:srgbClr val="13485B"/>
              </a:solidFill>
            </a:endParaRPr>
          </a:p>
        </p:txBody>
      </p:sp>
      <p:sp>
        <p:nvSpPr>
          <p:cNvPr id="54" name="TextBox 53"/>
          <p:cNvSpPr txBox="1"/>
          <p:nvPr/>
        </p:nvSpPr>
        <p:spPr>
          <a:xfrm>
            <a:off x="215079" y="5166248"/>
            <a:ext cx="1574564" cy="276999"/>
          </a:xfrm>
          <a:prstGeom prst="rect">
            <a:avLst/>
          </a:prstGeom>
          <a:noFill/>
        </p:spPr>
        <p:txBody>
          <a:bodyPr wrap="square" rtlCol="0">
            <a:spAutoFit/>
          </a:bodyPr>
          <a:lstStyle/>
          <a:p>
            <a:r>
              <a:rPr lang="en-US" sz="1200" dirty="0" smtClean="0">
                <a:solidFill>
                  <a:srgbClr val="13485B"/>
                </a:solidFill>
              </a:rPr>
              <a:t>Mast Arm</a:t>
            </a:r>
            <a:endParaRPr lang="en-US" sz="1200" dirty="0">
              <a:solidFill>
                <a:srgbClr val="13485B"/>
              </a:solidFill>
            </a:endParaRPr>
          </a:p>
        </p:txBody>
      </p:sp>
      <p:sp>
        <p:nvSpPr>
          <p:cNvPr id="55" name="TextBox 54"/>
          <p:cNvSpPr txBox="1"/>
          <p:nvPr/>
        </p:nvSpPr>
        <p:spPr>
          <a:xfrm>
            <a:off x="215079" y="4884767"/>
            <a:ext cx="1844164" cy="276999"/>
          </a:xfrm>
          <a:prstGeom prst="rect">
            <a:avLst/>
          </a:prstGeom>
          <a:noFill/>
        </p:spPr>
        <p:txBody>
          <a:bodyPr wrap="square" rtlCol="0">
            <a:spAutoFit/>
          </a:bodyPr>
          <a:lstStyle/>
          <a:p>
            <a:r>
              <a:rPr lang="en-US" sz="1200" dirty="0" smtClean="0">
                <a:solidFill>
                  <a:srgbClr val="13485B"/>
                </a:solidFill>
              </a:rPr>
              <a:t>4 Bolt Simplex</a:t>
            </a:r>
            <a:endParaRPr lang="en-US" sz="1200" dirty="0">
              <a:solidFill>
                <a:srgbClr val="13485B"/>
              </a:solidFill>
            </a:endParaRPr>
          </a:p>
        </p:txBody>
      </p:sp>
      <p:sp>
        <p:nvSpPr>
          <p:cNvPr id="56" name="TextBox 55"/>
          <p:cNvSpPr txBox="1"/>
          <p:nvPr/>
        </p:nvSpPr>
        <p:spPr>
          <a:xfrm>
            <a:off x="215079" y="4603286"/>
            <a:ext cx="2468417" cy="276999"/>
          </a:xfrm>
          <a:prstGeom prst="rect">
            <a:avLst/>
          </a:prstGeom>
          <a:noFill/>
        </p:spPr>
        <p:txBody>
          <a:bodyPr wrap="square" rtlCol="0">
            <a:spAutoFit/>
          </a:bodyPr>
          <a:lstStyle/>
          <a:p>
            <a:r>
              <a:rPr lang="en-US" sz="1200" dirty="0" smtClean="0">
                <a:solidFill>
                  <a:srgbClr val="13485B"/>
                </a:solidFill>
              </a:rPr>
              <a:t>Fluted Round Tapered Pole</a:t>
            </a:r>
            <a:endParaRPr lang="en-US" sz="1200" dirty="0">
              <a:solidFill>
                <a:srgbClr val="13485B"/>
              </a:solidFill>
            </a:endParaRPr>
          </a:p>
        </p:txBody>
      </p:sp>
      <p:sp>
        <p:nvSpPr>
          <p:cNvPr id="57" name="TextBox 56"/>
          <p:cNvSpPr txBox="1"/>
          <p:nvPr/>
        </p:nvSpPr>
        <p:spPr>
          <a:xfrm>
            <a:off x="215079" y="4321805"/>
            <a:ext cx="1992899" cy="276999"/>
          </a:xfrm>
          <a:prstGeom prst="rect">
            <a:avLst/>
          </a:prstGeom>
          <a:noFill/>
        </p:spPr>
        <p:txBody>
          <a:bodyPr wrap="square" rtlCol="0">
            <a:spAutoFit/>
          </a:bodyPr>
          <a:lstStyle/>
          <a:p>
            <a:r>
              <a:rPr lang="en-US" sz="1200" dirty="0" smtClean="0">
                <a:solidFill>
                  <a:srgbClr val="13485B"/>
                </a:solidFill>
              </a:rPr>
              <a:t>Decorative Base Cover</a:t>
            </a:r>
            <a:endParaRPr lang="en-US" sz="1200" dirty="0">
              <a:solidFill>
                <a:srgbClr val="13485B"/>
              </a:solidFill>
            </a:endParaRPr>
          </a:p>
        </p:txBody>
      </p:sp>
      <p:sp>
        <p:nvSpPr>
          <p:cNvPr id="58" name="TextBox 57"/>
          <p:cNvSpPr txBox="1"/>
          <p:nvPr/>
        </p:nvSpPr>
        <p:spPr>
          <a:xfrm>
            <a:off x="215079" y="5729207"/>
            <a:ext cx="1574564" cy="276999"/>
          </a:xfrm>
          <a:prstGeom prst="rect">
            <a:avLst/>
          </a:prstGeom>
          <a:noFill/>
        </p:spPr>
        <p:txBody>
          <a:bodyPr wrap="square" rtlCol="0">
            <a:spAutoFit/>
          </a:bodyPr>
          <a:lstStyle/>
          <a:p>
            <a:r>
              <a:rPr lang="en-US" sz="1200" dirty="0" smtClean="0">
                <a:solidFill>
                  <a:srgbClr val="13485B"/>
                </a:solidFill>
              </a:rPr>
              <a:t>Traffic Fixture</a:t>
            </a:r>
            <a:endParaRPr lang="en-US" sz="1200" dirty="0">
              <a:solidFill>
                <a:srgbClr val="13485B"/>
              </a:solidFill>
            </a:endParaRPr>
          </a:p>
        </p:txBody>
      </p:sp>
      <p:sp>
        <p:nvSpPr>
          <p:cNvPr id="59" name="TextBox 58"/>
          <p:cNvSpPr txBox="1"/>
          <p:nvPr/>
        </p:nvSpPr>
        <p:spPr>
          <a:xfrm>
            <a:off x="215079" y="5447729"/>
            <a:ext cx="1574564" cy="276999"/>
          </a:xfrm>
          <a:prstGeom prst="rect">
            <a:avLst/>
          </a:prstGeom>
          <a:noFill/>
        </p:spPr>
        <p:txBody>
          <a:bodyPr wrap="square" rtlCol="0">
            <a:spAutoFit/>
          </a:bodyPr>
          <a:lstStyle/>
          <a:p>
            <a:r>
              <a:rPr lang="en-US" sz="1200" dirty="0" smtClean="0">
                <a:solidFill>
                  <a:srgbClr val="13485B"/>
                </a:solidFill>
              </a:rPr>
              <a:t>Scroll</a:t>
            </a:r>
            <a:endParaRPr lang="en-US" sz="1200" dirty="0">
              <a:solidFill>
                <a:srgbClr val="13485B"/>
              </a:solidFill>
            </a:endParaRPr>
          </a:p>
        </p:txBody>
      </p:sp>
      <p:sp>
        <p:nvSpPr>
          <p:cNvPr id="60" name="TextBox 59"/>
          <p:cNvSpPr txBox="1"/>
          <p:nvPr/>
        </p:nvSpPr>
        <p:spPr>
          <a:xfrm>
            <a:off x="215079" y="3758843"/>
            <a:ext cx="2227007" cy="276999"/>
          </a:xfrm>
          <a:prstGeom prst="rect">
            <a:avLst/>
          </a:prstGeom>
          <a:noFill/>
        </p:spPr>
        <p:txBody>
          <a:bodyPr wrap="square" rtlCol="0">
            <a:spAutoFit/>
          </a:bodyPr>
          <a:lstStyle/>
          <a:p>
            <a:r>
              <a:rPr lang="en-US" sz="1200" dirty="0" smtClean="0">
                <a:solidFill>
                  <a:srgbClr val="13485B"/>
                </a:solidFill>
              </a:rPr>
              <a:t>Luminaire Arm</a:t>
            </a:r>
            <a:endParaRPr lang="en-US" sz="1200" dirty="0">
              <a:solidFill>
                <a:srgbClr val="13485B"/>
              </a:solidFill>
            </a:endParaRPr>
          </a:p>
        </p:txBody>
      </p:sp>
      <p:sp>
        <p:nvSpPr>
          <p:cNvPr id="43" name="TextBox 42"/>
          <p:cNvSpPr txBox="1"/>
          <p:nvPr/>
        </p:nvSpPr>
        <p:spPr>
          <a:xfrm>
            <a:off x="9911032" y="688256"/>
            <a:ext cx="1574564" cy="369332"/>
          </a:xfrm>
          <a:prstGeom prst="rect">
            <a:avLst/>
          </a:prstGeom>
          <a:noFill/>
        </p:spPr>
        <p:txBody>
          <a:bodyPr wrap="square" rtlCol="0">
            <a:spAutoFit/>
          </a:bodyPr>
          <a:lstStyle/>
          <a:p>
            <a:r>
              <a:rPr lang="en-US" dirty="0" smtClean="0">
                <a:solidFill>
                  <a:srgbClr val="13485B"/>
                </a:solidFill>
              </a:rPr>
              <a:t>C:</a:t>
            </a:r>
            <a:endParaRPr lang="en-US" dirty="0">
              <a:solidFill>
                <a:srgbClr val="13485B"/>
              </a:solidFill>
            </a:endParaRPr>
          </a:p>
        </p:txBody>
      </p:sp>
      <p:sp>
        <p:nvSpPr>
          <p:cNvPr id="61" name="TextBox 60"/>
          <p:cNvSpPr txBox="1"/>
          <p:nvPr/>
        </p:nvSpPr>
        <p:spPr>
          <a:xfrm>
            <a:off x="9911032" y="2276174"/>
            <a:ext cx="1574564" cy="369332"/>
          </a:xfrm>
          <a:prstGeom prst="rect">
            <a:avLst/>
          </a:prstGeom>
          <a:noFill/>
        </p:spPr>
        <p:txBody>
          <a:bodyPr wrap="square" rtlCol="0">
            <a:spAutoFit/>
          </a:bodyPr>
          <a:lstStyle/>
          <a:p>
            <a:r>
              <a:rPr lang="en-US" dirty="0" smtClean="0">
                <a:solidFill>
                  <a:srgbClr val="13485B"/>
                </a:solidFill>
              </a:rPr>
              <a:t>E:</a:t>
            </a:r>
            <a:endParaRPr lang="en-US" dirty="0">
              <a:solidFill>
                <a:srgbClr val="13485B"/>
              </a:solidFill>
            </a:endParaRPr>
          </a:p>
        </p:txBody>
      </p:sp>
      <p:sp>
        <p:nvSpPr>
          <p:cNvPr id="62" name="TextBox 61"/>
          <p:cNvSpPr txBox="1"/>
          <p:nvPr/>
        </p:nvSpPr>
        <p:spPr>
          <a:xfrm>
            <a:off x="9911032" y="2749141"/>
            <a:ext cx="1844164" cy="369332"/>
          </a:xfrm>
          <a:prstGeom prst="rect">
            <a:avLst/>
          </a:prstGeom>
          <a:noFill/>
        </p:spPr>
        <p:txBody>
          <a:bodyPr wrap="square" rtlCol="0">
            <a:spAutoFit/>
          </a:bodyPr>
          <a:lstStyle/>
          <a:p>
            <a:r>
              <a:rPr lang="en-US" dirty="0" smtClean="0">
                <a:solidFill>
                  <a:srgbClr val="13485B"/>
                </a:solidFill>
              </a:rPr>
              <a:t>F:</a:t>
            </a:r>
            <a:endParaRPr lang="en-US" dirty="0">
              <a:solidFill>
                <a:srgbClr val="13485B"/>
              </a:solidFill>
            </a:endParaRPr>
          </a:p>
        </p:txBody>
      </p:sp>
      <p:sp>
        <p:nvSpPr>
          <p:cNvPr id="63" name="TextBox 62"/>
          <p:cNvSpPr txBox="1"/>
          <p:nvPr/>
        </p:nvSpPr>
        <p:spPr>
          <a:xfrm>
            <a:off x="9911032" y="3684104"/>
            <a:ext cx="1844164" cy="646331"/>
          </a:xfrm>
          <a:prstGeom prst="rect">
            <a:avLst/>
          </a:prstGeom>
          <a:noFill/>
        </p:spPr>
        <p:txBody>
          <a:bodyPr wrap="square" rtlCol="0">
            <a:spAutoFit/>
          </a:bodyPr>
          <a:lstStyle/>
          <a:p>
            <a:endParaRPr lang="en-US" dirty="0" smtClean="0">
              <a:solidFill>
                <a:srgbClr val="13485B"/>
              </a:solidFill>
            </a:endParaRPr>
          </a:p>
          <a:p>
            <a:r>
              <a:rPr lang="en-US" dirty="0" smtClean="0">
                <a:solidFill>
                  <a:srgbClr val="13485B"/>
                </a:solidFill>
              </a:rPr>
              <a:t>G:</a:t>
            </a:r>
            <a:endParaRPr lang="en-US" dirty="0">
              <a:solidFill>
                <a:srgbClr val="13485B"/>
              </a:solidFill>
            </a:endParaRPr>
          </a:p>
        </p:txBody>
      </p:sp>
      <p:sp>
        <p:nvSpPr>
          <p:cNvPr id="64" name="TextBox 63"/>
          <p:cNvSpPr txBox="1"/>
          <p:nvPr/>
        </p:nvSpPr>
        <p:spPr>
          <a:xfrm>
            <a:off x="9911032" y="4615043"/>
            <a:ext cx="1574564" cy="646331"/>
          </a:xfrm>
          <a:prstGeom prst="rect">
            <a:avLst/>
          </a:prstGeom>
          <a:noFill/>
        </p:spPr>
        <p:txBody>
          <a:bodyPr wrap="square" rtlCol="0">
            <a:spAutoFit/>
          </a:bodyPr>
          <a:lstStyle/>
          <a:p>
            <a:endParaRPr lang="en-US" dirty="0" smtClean="0">
              <a:solidFill>
                <a:srgbClr val="13485B"/>
              </a:solidFill>
            </a:endParaRPr>
          </a:p>
          <a:p>
            <a:r>
              <a:rPr lang="en-US" dirty="0" smtClean="0">
                <a:solidFill>
                  <a:srgbClr val="13485B"/>
                </a:solidFill>
              </a:rPr>
              <a:t>H:</a:t>
            </a:r>
            <a:endParaRPr lang="en-US" dirty="0">
              <a:solidFill>
                <a:srgbClr val="13485B"/>
              </a:solidFill>
            </a:endParaRPr>
          </a:p>
        </p:txBody>
      </p:sp>
      <p:sp>
        <p:nvSpPr>
          <p:cNvPr id="65" name="TextBox 64"/>
          <p:cNvSpPr txBox="1"/>
          <p:nvPr/>
        </p:nvSpPr>
        <p:spPr>
          <a:xfrm>
            <a:off x="2296036" y="644621"/>
            <a:ext cx="1824782" cy="369332"/>
          </a:xfrm>
          <a:prstGeom prst="rect">
            <a:avLst/>
          </a:prstGeom>
          <a:noFill/>
        </p:spPr>
        <p:txBody>
          <a:bodyPr wrap="square" rtlCol="0">
            <a:spAutoFit/>
          </a:bodyPr>
          <a:lstStyle/>
          <a:p>
            <a:r>
              <a:rPr lang="en-US" dirty="0" smtClean="0">
                <a:solidFill>
                  <a:srgbClr val="13485B"/>
                </a:solidFill>
              </a:rPr>
              <a:t>A:</a:t>
            </a:r>
            <a:endParaRPr lang="en-US" dirty="0">
              <a:solidFill>
                <a:srgbClr val="13485B"/>
              </a:solidFill>
            </a:endParaRPr>
          </a:p>
        </p:txBody>
      </p:sp>
      <p:sp>
        <p:nvSpPr>
          <p:cNvPr id="66" name="TextBox 65"/>
          <p:cNvSpPr txBox="1"/>
          <p:nvPr/>
        </p:nvSpPr>
        <p:spPr>
          <a:xfrm>
            <a:off x="9911032" y="1214192"/>
            <a:ext cx="1574564" cy="369332"/>
          </a:xfrm>
          <a:prstGeom prst="rect">
            <a:avLst/>
          </a:prstGeom>
          <a:noFill/>
        </p:spPr>
        <p:txBody>
          <a:bodyPr wrap="square" rtlCol="0">
            <a:spAutoFit/>
          </a:bodyPr>
          <a:lstStyle/>
          <a:p>
            <a:r>
              <a:rPr lang="en-US" dirty="0" smtClean="0">
                <a:solidFill>
                  <a:srgbClr val="13485B"/>
                </a:solidFill>
              </a:rPr>
              <a:t>D:</a:t>
            </a:r>
            <a:endParaRPr lang="en-US" dirty="0">
              <a:solidFill>
                <a:srgbClr val="13485B"/>
              </a:solidFill>
            </a:endParaRPr>
          </a:p>
        </p:txBody>
      </p:sp>
      <p:sp>
        <p:nvSpPr>
          <p:cNvPr id="67" name="TextBox 66"/>
          <p:cNvSpPr txBox="1"/>
          <p:nvPr/>
        </p:nvSpPr>
        <p:spPr>
          <a:xfrm>
            <a:off x="374263" y="827452"/>
            <a:ext cx="2227007" cy="369332"/>
          </a:xfrm>
          <a:prstGeom prst="rect">
            <a:avLst/>
          </a:prstGeom>
          <a:noFill/>
        </p:spPr>
        <p:txBody>
          <a:bodyPr wrap="square" rtlCol="0">
            <a:spAutoFit/>
          </a:bodyPr>
          <a:lstStyle/>
          <a:p>
            <a:r>
              <a:rPr lang="en-US" dirty="0" smtClean="0">
                <a:solidFill>
                  <a:srgbClr val="13485B"/>
                </a:solidFill>
              </a:rPr>
              <a:t>B:</a:t>
            </a:r>
            <a:endParaRPr lang="en-US" dirty="0">
              <a:solidFill>
                <a:srgbClr val="13485B"/>
              </a:solidFill>
            </a:endParaRPr>
          </a:p>
        </p:txBody>
      </p:sp>
      <p:cxnSp>
        <p:nvCxnSpPr>
          <p:cNvPr id="68" name="Straight Arrow Connector 67"/>
          <p:cNvCxnSpPr/>
          <p:nvPr/>
        </p:nvCxnSpPr>
        <p:spPr>
          <a:xfrm>
            <a:off x="2379406" y="1013953"/>
            <a:ext cx="4989996"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62116" y="1196784"/>
            <a:ext cx="7817628"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821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5F3E5A-D972-B34D-A858-AD56261B5C28}" type="slidenum">
              <a:rPr lang="en-US" smtClean="0"/>
              <a:pPr/>
              <a:t>43</a:t>
            </a:fld>
            <a:endParaRPr lang="en-US" dirty="0"/>
          </a:p>
        </p:txBody>
      </p:sp>
      <p:pic>
        <p:nvPicPr>
          <p:cNvPr id="7" name="Picture 6"/>
          <p:cNvPicPr>
            <a:picLocks noChangeAspect="1"/>
          </p:cNvPicPr>
          <p:nvPr/>
        </p:nvPicPr>
        <p:blipFill>
          <a:blip r:embed="rId2">
            <a:lum contrast="11000"/>
          </a:blip>
          <a:stretch>
            <a:fillRect/>
          </a:stretch>
        </p:blipFill>
        <p:spPr>
          <a:xfrm>
            <a:off x="3844924" y="443598"/>
            <a:ext cx="6028008" cy="5424109"/>
          </a:xfrm>
          <a:prstGeom prst="rect">
            <a:avLst/>
          </a:prstGeom>
        </p:spPr>
      </p:pic>
      <p:sp>
        <p:nvSpPr>
          <p:cNvPr id="34" name="TextBox 33"/>
          <p:cNvSpPr txBox="1"/>
          <p:nvPr/>
        </p:nvSpPr>
        <p:spPr>
          <a:xfrm>
            <a:off x="9996757" y="688256"/>
            <a:ext cx="1574564" cy="369332"/>
          </a:xfrm>
          <a:prstGeom prst="rect">
            <a:avLst/>
          </a:prstGeom>
          <a:noFill/>
        </p:spPr>
        <p:txBody>
          <a:bodyPr wrap="square" rtlCol="0">
            <a:spAutoFit/>
          </a:bodyPr>
          <a:lstStyle/>
          <a:p>
            <a:pPr algn="r"/>
            <a:r>
              <a:rPr lang="en-US" dirty="0" smtClean="0">
                <a:solidFill>
                  <a:srgbClr val="13485B"/>
                </a:solidFill>
              </a:rPr>
              <a:t>Finial</a:t>
            </a:r>
            <a:endParaRPr lang="en-US" dirty="0">
              <a:solidFill>
                <a:srgbClr val="13485B"/>
              </a:solidFill>
            </a:endParaRPr>
          </a:p>
        </p:txBody>
      </p:sp>
      <p:sp>
        <p:nvSpPr>
          <p:cNvPr id="35" name="TextBox 34"/>
          <p:cNvSpPr txBox="1"/>
          <p:nvPr/>
        </p:nvSpPr>
        <p:spPr>
          <a:xfrm>
            <a:off x="9996757" y="2276174"/>
            <a:ext cx="1574564" cy="369332"/>
          </a:xfrm>
          <a:prstGeom prst="rect">
            <a:avLst/>
          </a:prstGeom>
          <a:noFill/>
        </p:spPr>
        <p:txBody>
          <a:bodyPr wrap="square" rtlCol="0">
            <a:spAutoFit/>
          </a:bodyPr>
          <a:lstStyle/>
          <a:p>
            <a:pPr algn="r"/>
            <a:r>
              <a:rPr lang="en-US" dirty="0" smtClean="0">
                <a:solidFill>
                  <a:srgbClr val="13485B"/>
                </a:solidFill>
              </a:rPr>
              <a:t>Mast Arm</a:t>
            </a:r>
            <a:endParaRPr lang="en-US" dirty="0">
              <a:solidFill>
                <a:srgbClr val="13485B"/>
              </a:solidFill>
            </a:endParaRPr>
          </a:p>
        </p:txBody>
      </p:sp>
      <p:sp>
        <p:nvSpPr>
          <p:cNvPr id="36" name="TextBox 35"/>
          <p:cNvSpPr txBox="1"/>
          <p:nvPr/>
        </p:nvSpPr>
        <p:spPr>
          <a:xfrm>
            <a:off x="9727157" y="2749141"/>
            <a:ext cx="1844164" cy="369332"/>
          </a:xfrm>
          <a:prstGeom prst="rect">
            <a:avLst/>
          </a:prstGeom>
          <a:noFill/>
        </p:spPr>
        <p:txBody>
          <a:bodyPr wrap="square" rtlCol="0">
            <a:spAutoFit/>
          </a:bodyPr>
          <a:lstStyle/>
          <a:p>
            <a:pPr algn="r"/>
            <a:r>
              <a:rPr lang="en-US" dirty="0" smtClean="0">
                <a:solidFill>
                  <a:srgbClr val="13485B"/>
                </a:solidFill>
              </a:rPr>
              <a:t>4 Bolt Simplex</a:t>
            </a:r>
            <a:endParaRPr lang="en-US" dirty="0">
              <a:solidFill>
                <a:srgbClr val="13485B"/>
              </a:solidFill>
            </a:endParaRPr>
          </a:p>
        </p:txBody>
      </p:sp>
      <p:sp>
        <p:nvSpPr>
          <p:cNvPr id="37" name="TextBox 36"/>
          <p:cNvSpPr txBox="1"/>
          <p:nvPr/>
        </p:nvSpPr>
        <p:spPr>
          <a:xfrm>
            <a:off x="9727157" y="3684104"/>
            <a:ext cx="1844164" cy="646331"/>
          </a:xfrm>
          <a:prstGeom prst="rect">
            <a:avLst/>
          </a:prstGeom>
          <a:noFill/>
        </p:spPr>
        <p:txBody>
          <a:bodyPr wrap="square" rtlCol="0">
            <a:spAutoFit/>
          </a:bodyPr>
          <a:lstStyle/>
          <a:p>
            <a:pPr algn="r"/>
            <a:r>
              <a:rPr lang="en-US" dirty="0" smtClean="0">
                <a:solidFill>
                  <a:srgbClr val="13485B"/>
                </a:solidFill>
              </a:rPr>
              <a:t>Fluted Round Tapered Pole</a:t>
            </a:r>
            <a:endParaRPr lang="en-US" dirty="0">
              <a:solidFill>
                <a:srgbClr val="13485B"/>
              </a:solidFill>
            </a:endParaRPr>
          </a:p>
        </p:txBody>
      </p:sp>
      <p:sp>
        <p:nvSpPr>
          <p:cNvPr id="38" name="TextBox 37"/>
          <p:cNvSpPr txBox="1"/>
          <p:nvPr/>
        </p:nvSpPr>
        <p:spPr>
          <a:xfrm>
            <a:off x="9996757" y="4615043"/>
            <a:ext cx="1574564" cy="646331"/>
          </a:xfrm>
          <a:prstGeom prst="rect">
            <a:avLst/>
          </a:prstGeom>
          <a:noFill/>
        </p:spPr>
        <p:txBody>
          <a:bodyPr wrap="square" rtlCol="0">
            <a:spAutoFit/>
          </a:bodyPr>
          <a:lstStyle/>
          <a:p>
            <a:pPr algn="r"/>
            <a:r>
              <a:rPr lang="en-US" dirty="0" smtClean="0">
                <a:solidFill>
                  <a:srgbClr val="13485B"/>
                </a:solidFill>
              </a:rPr>
              <a:t>Decorative Base Cover</a:t>
            </a:r>
            <a:endParaRPr lang="en-US" dirty="0">
              <a:solidFill>
                <a:srgbClr val="13485B"/>
              </a:solidFill>
            </a:endParaRPr>
          </a:p>
        </p:txBody>
      </p:sp>
      <p:sp>
        <p:nvSpPr>
          <p:cNvPr id="39" name="TextBox 38"/>
          <p:cNvSpPr txBox="1"/>
          <p:nvPr/>
        </p:nvSpPr>
        <p:spPr>
          <a:xfrm>
            <a:off x="2296036" y="635096"/>
            <a:ext cx="1824782" cy="369332"/>
          </a:xfrm>
          <a:prstGeom prst="rect">
            <a:avLst/>
          </a:prstGeom>
          <a:noFill/>
        </p:spPr>
        <p:txBody>
          <a:bodyPr wrap="square" rtlCol="0">
            <a:spAutoFit/>
          </a:bodyPr>
          <a:lstStyle/>
          <a:p>
            <a:r>
              <a:rPr lang="en-US" dirty="0" smtClean="0">
                <a:solidFill>
                  <a:srgbClr val="13485B"/>
                </a:solidFill>
              </a:rPr>
              <a:t>Traffic Fixture</a:t>
            </a:r>
            <a:endParaRPr lang="en-US" dirty="0">
              <a:solidFill>
                <a:srgbClr val="13485B"/>
              </a:solidFill>
            </a:endParaRPr>
          </a:p>
        </p:txBody>
      </p:sp>
      <p:cxnSp>
        <p:nvCxnSpPr>
          <p:cNvPr id="9" name="Straight Arrow Connector 8"/>
          <p:cNvCxnSpPr/>
          <p:nvPr/>
        </p:nvCxnSpPr>
        <p:spPr>
          <a:xfrm flipH="1">
            <a:off x="9166412" y="5237317"/>
            <a:ext cx="228108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018928" y="1042220"/>
            <a:ext cx="242856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935978" y="2625214"/>
            <a:ext cx="351151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9155178" y="4336027"/>
            <a:ext cx="229231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27579" y="1004428"/>
            <a:ext cx="527992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155178" y="3118473"/>
            <a:ext cx="229231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8929037" y="1563232"/>
            <a:ext cx="251845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996757" y="1214192"/>
            <a:ext cx="1574564" cy="369332"/>
          </a:xfrm>
          <a:prstGeom prst="rect">
            <a:avLst/>
          </a:prstGeom>
          <a:noFill/>
        </p:spPr>
        <p:txBody>
          <a:bodyPr wrap="square" rtlCol="0">
            <a:spAutoFit/>
          </a:bodyPr>
          <a:lstStyle/>
          <a:p>
            <a:pPr algn="r"/>
            <a:r>
              <a:rPr lang="en-US" dirty="0" smtClean="0">
                <a:solidFill>
                  <a:srgbClr val="13485B"/>
                </a:solidFill>
              </a:rPr>
              <a:t>Scroll</a:t>
            </a:r>
            <a:endParaRPr lang="en-US" dirty="0">
              <a:solidFill>
                <a:srgbClr val="13485B"/>
              </a:solidFill>
            </a:endParaRPr>
          </a:p>
        </p:txBody>
      </p:sp>
      <p:cxnSp>
        <p:nvCxnSpPr>
          <p:cNvPr id="43" name="Straight Arrow Connector 42"/>
          <p:cNvCxnSpPr/>
          <p:nvPr/>
        </p:nvCxnSpPr>
        <p:spPr>
          <a:xfrm flipH="1">
            <a:off x="9211356" y="5237317"/>
            <a:ext cx="2281083"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9063872" y="1042220"/>
            <a:ext cx="242856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7974573" y="2625214"/>
            <a:ext cx="35115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9187422" y="4336027"/>
            <a:ext cx="22923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379406" y="1004428"/>
            <a:ext cx="4989996"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193772" y="3118473"/>
            <a:ext cx="22923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8967631" y="1563232"/>
            <a:ext cx="2518459"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title"/>
          </p:nvPr>
        </p:nvSpPr>
        <p:spPr>
          <a:xfrm>
            <a:off x="126059" y="2289504"/>
            <a:ext cx="3408442" cy="1325563"/>
          </a:xfrm>
        </p:spPr>
        <p:txBody>
          <a:bodyPr/>
          <a:lstStyle/>
          <a:p>
            <a:r>
              <a:rPr lang="en-US" dirty="0" smtClean="0"/>
              <a:t>Complete Assembly 3</a:t>
            </a:r>
            <a:endParaRPr lang="en-US" dirty="0"/>
          </a:p>
        </p:txBody>
      </p:sp>
      <p:sp>
        <p:nvSpPr>
          <p:cNvPr id="32" name="TextBox 31"/>
          <p:cNvSpPr txBox="1"/>
          <p:nvPr/>
        </p:nvSpPr>
        <p:spPr>
          <a:xfrm>
            <a:off x="374263" y="817927"/>
            <a:ext cx="2227007" cy="369332"/>
          </a:xfrm>
          <a:prstGeom prst="rect">
            <a:avLst/>
          </a:prstGeom>
          <a:noFill/>
        </p:spPr>
        <p:txBody>
          <a:bodyPr wrap="square" rtlCol="0">
            <a:spAutoFit/>
          </a:bodyPr>
          <a:lstStyle/>
          <a:p>
            <a:r>
              <a:rPr lang="en-US" dirty="0" smtClean="0">
                <a:solidFill>
                  <a:srgbClr val="13485B"/>
                </a:solidFill>
              </a:rPr>
              <a:t>Luminaire Arm</a:t>
            </a:r>
            <a:endParaRPr lang="en-US" dirty="0">
              <a:solidFill>
                <a:srgbClr val="13485B"/>
              </a:solidFill>
            </a:endParaRPr>
          </a:p>
        </p:txBody>
      </p:sp>
      <p:cxnSp>
        <p:nvCxnSpPr>
          <p:cNvPr id="33" name="Straight Arrow Connector 32"/>
          <p:cNvCxnSpPr/>
          <p:nvPr/>
        </p:nvCxnSpPr>
        <p:spPr>
          <a:xfrm>
            <a:off x="874733" y="1187259"/>
            <a:ext cx="745073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62116" y="1187259"/>
            <a:ext cx="7817628"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155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THANK YOU!</a:t>
            </a:r>
            <a:endParaRPr lang="en-US" dirty="0">
              <a:solidFill>
                <a:schemeClr val="accent2"/>
              </a:solidFill>
            </a:endParaRPr>
          </a:p>
        </p:txBody>
      </p:sp>
      <p:sp>
        <p:nvSpPr>
          <p:cNvPr id="3" name="Subtitle 2"/>
          <p:cNvSpPr>
            <a:spLocks noGrp="1"/>
          </p:cNvSpPr>
          <p:nvPr>
            <p:ph type="subTitle" idx="1"/>
          </p:nvPr>
        </p:nvSpPr>
        <p:spPr/>
        <p:txBody>
          <a:bodyPr/>
          <a:lstStyle/>
          <a:p>
            <a:r>
              <a:rPr lang="en-US" dirty="0" err="1" smtClean="0"/>
              <a:t>valmontstructures.com</a:t>
            </a:r>
            <a:endParaRPr lang="en-US" dirty="0"/>
          </a:p>
        </p:txBody>
      </p:sp>
    </p:spTree>
    <p:extLst>
      <p:ext uri="{BB962C8B-B14F-4D97-AF65-F5344CB8AC3E}">
        <p14:creationId xmlns:p14="http://schemas.microsoft.com/office/powerpoint/2010/main" val="1514672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Anchored</a:t>
            </a:r>
            <a:endParaRPr lang="en-US" dirty="0"/>
          </a:p>
        </p:txBody>
      </p:sp>
      <p:sp>
        <p:nvSpPr>
          <p:cNvPr id="3" name="Content Placeholder 2"/>
          <p:cNvSpPr>
            <a:spLocks noGrp="1"/>
          </p:cNvSpPr>
          <p:nvPr>
            <p:ph idx="1"/>
          </p:nvPr>
        </p:nvSpPr>
        <p:spPr>
          <a:xfrm>
            <a:off x="347643" y="1420263"/>
            <a:ext cx="4530213" cy="553782"/>
          </a:xfrm>
        </p:spPr>
        <p:txBody>
          <a:bodyPr>
            <a:normAutofit/>
          </a:bodyPr>
          <a:lstStyle/>
          <a:p>
            <a:pPr marL="0" indent="0">
              <a:buNone/>
            </a:pPr>
            <a:r>
              <a:rPr lang="en-US" dirty="0" smtClean="0"/>
              <a:t>Base Plate</a:t>
            </a:r>
          </a:p>
          <a:p>
            <a:pPr marL="0" indent="0">
              <a:buNone/>
            </a:pP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5</a:t>
            </a:fld>
            <a:endParaRPr lang="en-US" dirty="0"/>
          </a:p>
        </p:txBody>
      </p:sp>
      <p:sp>
        <p:nvSpPr>
          <p:cNvPr id="6" name="Content Placeholder 2"/>
          <p:cNvSpPr txBox="1">
            <a:spLocks/>
          </p:cNvSpPr>
          <p:nvPr/>
        </p:nvSpPr>
        <p:spPr>
          <a:xfrm>
            <a:off x="347644" y="1836395"/>
            <a:ext cx="5138756" cy="1337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 base plate must align with the anchor bolts. The bolt alignment can be measured in two ways: </a:t>
            </a:r>
            <a:r>
              <a:rPr lang="en-US" sz="1600" dirty="0" smtClean="0">
                <a:solidFill>
                  <a:srgbClr val="E6681A"/>
                </a:solidFill>
              </a:rPr>
              <a:t>Bolt Square</a:t>
            </a:r>
            <a:r>
              <a:rPr lang="en-US" sz="1600" dirty="0" smtClean="0"/>
              <a:t>, and more commonly, </a:t>
            </a:r>
            <a:r>
              <a:rPr lang="en-US" sz="1600" dirty="0" smtClean="0">
                <a:solidFill>
                  <a:srgbClr val="E6681A"/>
                </a:solidFill>
              </a:rPr>
              <a:t>Bolt Circle</a:t>
            </a:r>
            <a:r>
              <a:rPr lang="en-US" sz="1600" dirty="0" smtClean="0"/>
              <a:t>. </a:t>
            </a:r>
          </a:p>
        </p:txBody>
      </p:sp>
      <p:pic>
        <p:nvPicPr>
          <p:cNvPr id="24" name="Picture 4" descr="DR4058C gardco bolt pattern (2)"/>
          <p:cNvPicPr>
            <a:picLocks noChangeAspect="1" noChangeArrowheads="1"/>
          </p:cNvPicPr>
          <p:nvPr/>
        </p:nvPicPr>
        <p:blipFill rotWithShape="1">
          <a:blip r:embed="rId3">
            <a:extLst>
              <a:ext uri="{28A0092B-C50C-407E-A947-70E740481C1C}">
                <a14:useLocalDpi xmlns:a14="http://schemas.microsoft.com/office/drawing/2010/main" val="0"/>
              </a:ext>
            </a:extLst>
          </a:blip>
          <a:srcRect l="18624" t="12258" r="18818" b="2312"/>
          <a:stretch/>
        </p:blipFill>
        <p:spPr bwMode="auto">
          <a:xfrm>
            <a:off x="6463267" y="1472380"/>
            <a:ext cx="5243639" cy="43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Object 20"/>
          <p:cNvGraphicFramePr>
            <a:graphicFrameLocks noChangeAspect="1"/>
          </p:cNvGraphicFramePr>
          <p:nvPr>
            <p:extLst>
              <p:ext uri="{D42A27DB-BD31-4B8C-83A1-F6EECF244321}">
                <p14:modId xmlns:p14="http://schemas.microsoft.com/office/powerpoint/2010/main" val="1338304674"/>
              </p:ext>
            </p:extLst>
          </p:nvPr>
        </p:nvGraphicFramePr>
        <p:xfrm>
          <a:off x="1114346" y="3173581"/>
          <a:ext cx="4038600" cy="2481263"/>
        </p:xfrm>
        <a:graphic>
          <a:graphicData uri="http://schemas.openxmlformats.org/presentationml/2006/ole">
            <mc:AlternateContent xmlns:mc="http://schemas.openxmlformats.org/markup-compatibility/2006">
              <mc:Choice xmlns:v="urn:schemas-microsoft-com:vml" Requires="v">
                <p:oleObj spid="_x0000_s2122" name="Bitmap Image" r:id="rId4" imgW="8171429" imgH="5020376" progId="PBrush">
                  <p:embed/>
                </p:oleObj>
              </mc:Choice>
              <mc:Fallback>
                <p:oleObj name="Bitmap Image" r:id="rId4" imgW="8171429" imgH="50203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346" y="3173581"/>
                        <a:ext cx="4038600" cy="2481263"/>
                      </a:xfrm>
                      <a:prstGeom prst="rect">
                        <a:avLst/>
                      </a:prstGeom>
                      <a:noFill/>
                      <a:ln>
                        <a:noFill/>
                      </a:ln>
                      <a:effectLst/>
                      <a:extLst/>
                    </p:spPr>
                  </p:pic>
                </p:oleObj>
              </mc:Fallback>
            </mc:AlternateContent>
          </a:graphicData>
        </a:graphic>
      </p:graphicFrame>
      <p:cxnSp>
        <p:nvCxnSpPr>
          <p:cNvPr id="10" name="Straight Connector 9"/>
          <p:cNvCxnSpPr/>
          <p:nvPr/>
        </p:nvCxnSpPr>
        <p:spPr>
          <a:xfrm>
            <a:off x="1852294" y="4248291"/>
            <a:ext cx="1281352" cy="338138"/>
          </a:xfrm>
          <a:prstGeom prst="line">
            <a:avLst/>
          </a:prstGeom>
          <a:ln w="19050">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133646" y="4261813"/>
            <a:ext cx="1200591" cy="319853"/>
          </a:xfrm>
          <a:prstGeom prst="line">
            <a:avLst/>
          </a:prstGeom>
          <a:ln w="19050">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52294" y="4093510"/>
            <a:ext cx="597696" cy="154781"/>
          </a:xfrm>
          <a:prstGeom prst="line">
            <a:avLst/>
          </a:prstGeom>
          <a:ln w="19050">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0311" y="4085983"/>
            <a:ext cx="573926" cy="167111"/>
          </a:xfrm>
          <a:prstGeom prst="line">
            <a:avLst/>
          </a:prstGeom>
          <a:ln w="19050">
            <a:solidFill>
              <a:srgbClr val="E6681A"/>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769013" y="1943098"/>
            <a:ext cx="3429000" cy="2720975"/>
          </a:xfrm>
          <a:prstGeom prst="ellipse">
            <a:avLst/>
          </a:prstGeom>
          <a:noFill/>
          <a:ln w="34925">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309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90"/>
          <a:stretch/>
        </p:blipFill>
        <p:spPr>
          <a:xfrm>
            <a:off x="8485797" y="893703"/>
            <a:ext cx="3166889" cy="470802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855" y="793483"/>
            <a:ext cx="3312657" cy="4917225"/>
          </a:xfrm>
          <a:prstGeom prst="rect">
            <a:avLst/>
          </a:prstGeom>
        </p:spPr>
      </p:pic>
      <p:sp>
        <p:nvSpPr>
          <p:cNvPr id="2" name="Title 1"/>
          <p:cNvSpPr>
            <a:spLocks noGrp="1"/>
          </p:cNvSpPr>
          <p:nvPr>
            <p:ph type="title"/>
          </p:nvPr>
        </p:nvSpPr>
        <p:spPr>
          <a:xfrm>
            <a:off x="347643" y="285613"/>
            <a:ext cx="10515600" cy="1325563"/>
          </a:xfrm>
        </p:spPr>
        <p:txBody>
          <a:bodyPr/>
          <a:lstStyle/>
          <a:p>
            <a:r>
              <a:rPr lang="en-US" dirty="0" smtClean="0"/>
              <a:t>Anchored</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6</a:t>
            </a:fld>
            <a:endParaRPr lang="en-US" dirty="0"/>
          </a:p>
        </p:txBody>
      </p:sp>
      <p:pic>
        <p:nvPicPr>
          <p:cNvPr id="24" name="Picture 4" descr="DR4058C gardco bolt pattern (2)"/>
          <p:cNvPicPr>
            <a:picLocks noChangeAspect="1" noChangeArrowheads="1"/>
          </p:cNvPicPr>
          <p:nvPr/>
        </p:nvPicPr>
        <p:blipFill rotWithShape="1">
          <a:blip r:embed="rId5">
            <a:extLst>
              <a:ext uri="{28A0092B-C50C-407E-A947-70E740481C1C}">
                <a14:useLocalDpi xmlns:a14="http://schemas.microsoft.com/office/drawing/2010/main" val="0"/>
              </a:ext>
            </a:extLst>
          </a:blip>
          <a:srcRect l="18624" t="12258" r="18818" b="2312"/>
          <a:stretch/>
        </p:blipFill>
        <p:spPr bwMode="auto">
          <a:xfrm>
            <a:off x="525305" y="3191797"/>
            <a:ext cx="3504801" cy="291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ounded Rectangle 51"/>
          <p:cNvSpPr/>
          <p:nvPr/>
        </p:nvSpPr>
        <p:spPr>
          <a:xfrm>
            <a:off x="718304" y="3493123"/>
            <a:ext cx="2291912" cy="1818675"/>
          </a:xfrm>
          <a:prstGeom prst="roundRect">
            <a:avLst>
              <a:gd name="adj" fmla="val 14567"/>
            </a:avLst>
          </a:prstGeom>
          <a:noFill/>
          <a:ln w="34925">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3988677" y="3185255"/>
            <a:ext cx="1547717" cy="311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026908" y="4649426"/>
            <a:ext cx="0" cy="145763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946345" y="3187316"/>
            <a:ext cx="1547717" cy="0"/>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025474" y="4689475"/>
            <a:ext cx="0" cy="1417583"/>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p:cNvSpPr>
            <a:spLocks noGrp="1"/>
          </p:cNvSpPr>
          <p:nvPr>
            <p:ph idx="1"/>
          </p:nvPr>
        </p:nvSpPr>
        <p:spPr>
          <a:xfrm>
            <a:off x="347643" y="1420263"/>
            <a:ext cx="4530213" cy="553782"/>
          </a:xfrm>
        </p:spPr>
        <p:txBody>
          <a:bodyPr>
            <a:normAutofit/>
          </a:bodyPr>
          <a:lstStyle/>
          <a:p>
            <a:pPr marL="0" indent="0">
              <a:buNone/>
            </a:pPr>
            <a:r>
              <a:rPr lang="en-US" dirty="0" smtClean="0"/>
              <a:t>Base Plate</a:t>
            </a:r>
          </a:p>
          <a:p>
            <a:pPr marL="0" indent="0">
              <a:buNone/>
            </a:pPr>
            <a:endParaRPr lang="en-US" dirty="0"/>
          </a:p>
        </p:txBody>
      </p:sp>
      <p:sp>
        <p:nvSpPr>
          <p:cNvPr id="26" name="Content Placeholder 2"/>
          <p:cNvSpPr txBox="1">
            <a:spLocks/>
          </p:cNvSpPr>
          <p:nvPr/>
        </p:nvSpPr>
        <p:spPr>
          <a:xfrm>
            <a:off x="347644" y="1836395"/>
            <a:ext cx="4148156" cy="1337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Steel base plates can be manufactured to meet existing bolt circles. This allows for more customization and replacement options. </a:t>
            </a:r>
          </a:p>
        </p:txBody>
      </p:sp>
      <p:sp>
        <p:nvSpPr>
          <p:cNvPr id="14" name="TextBox 13"/>
          <p:cNvSpPr txBox="1"/>
          <p:nvPr/>
        </p:nvSpPr>
        <p:spPr>
          <a:xfrm>
            <a:off x="3880961" y="2871641"/>
            <a:ext cx="1574564" cy="307777"/>
          </a:xfrm>
          <a:prstGeom prst="rect">
            <a:avLst/>
          </a:prstGeom>
          <a:noFill/>
        </p:spPr>
        <p:txBody>
          <a:bodyPr wrap="square" rtlCol="0">
            <a:spAutoFit/>
          </a:bodyPr>
          <a:lstStyle/>
          <a:p>
            <a:r>
              <a:rPr lang="en-US" sz="1400" dirty="0" smtClean="0"/>
              <a:t>Base Plate</a:t>
            </a:r>
            <a:endParaRPr lang="en-US" sz="1400" dirty="0"/>
          </a:p>
        </p:txBody>
      </p:sp>
      <p:cxnSp>
        <p:nvCxnSpPr>
          <p:cNvPr id="15" name="Straight Arrow Connector 14"/>
          <p:cNvCxnSpPr/>
          <p:nvPr/>
        </p:nvCxnSpPr>
        <p:spPr>
          <a:xfrm flipH="1">
            <a:off x="3094397" y="3187263"/>
            <a:ext cx="864477" cy="331671"/>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012219" y="5864544"/>
            <a:ext cx="1574564" cy="307777"/>
          </a:xfrm>
          <a:prstGeom prst="rect">
            <a:avLst/>
          </a:prstGeom>
          <a:noFill/>
        </p:spPr>
        <p:txBody>
          <a:bodyPr wrap="square" rtlCol="0">
            <a:spAutoFit/>
          </a:bodyPr>
          <a:lstStyle/>
          <a:p>
            <a:r>
              <a:rPr lang="en-US" sz="1400" dirty="0" smtClean="0"/>
              <a:t>Base Plate</a:t>
            </a:r>
            <a:endParaRPr lang="en-US" sz="1400" dirty="0"/>
          </a:p>
        </p:txBody>
      </p:sp>
    </p:spTree>
    <p:extLst>
      <p:ext uri="{BB962C8B-B14F-4D97-AF65-F5344CB8AC3E}">
        <p14:creationId xmlns:p14="http://schemas.microsoft.com/office/powerpoint/2010/main" val="1617850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Other Foundation Options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7</a:t>
            </a:fld>
            <a:endParaRPr lang="en-US" dirty="0"/>
          </a:p>
        </p:txBody>
      </p:sp>
      <p:sp>
        <p:nvSpPr>
          <p:cNvPr id="26" name="Content Placeholder 2"/>
          <p:cNvSpPr txBox="1">
            <a:spLocks/>
          </p:cNvSpPr>
          <p:nvPr/>
        </p:nvSpPr>
        <p:spPr>
          <a:xfrm>
            <a:off x="347643" y="2230095"/>
            <a:ext cx="3767157" cy="1337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Available for steel and aluminum, adaptor plates will allow you to add a smaller pole to a larger existing bolt circle.</a:t>
            </a:r>
          </a:p>
        </p:txBody>
      </p:sp>
      <p:pic>
        <p:nvPicPr>
          <p:cNvPr id="14" name="Picture 3" descr="adaptor.bmp"/>
          <p:cNvPicPr>
            <a:picLocks noChangeAspect="1"/>
          </p:cNvPicPr>
          <p:nvPr/>
        </p:nvPicPr>
        <p:blipFill>
          <a:blip r:embed="rId3">
            <a:extLst>
              <a:ext uri="{28A0092B-C50C-407E-A947-70E740481C1C}">
                <a14:useLocalDpi xmlns:a14="http://schemas.microsoft.com/office/drawing/2010/main" val="0"/>
              </a:ext>
            </a:extLst>
          </a:blip>
          <a:srcRect r="20000" b="21875"/>
          <a:stretch>
            <a:fillRect/>
          </a:stretch>
        </p:blipFill>
        <p:spPr bwMode="auto">
          <a:xfrm>
            <a:off x="604064" y="3299195"/>
            <a:ext cx="3648879" cy="285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txBox="1">
            <a:spLocks/>
          </p:cNvSpPr>
          <p:nvPr/>
        </p:nvSpPr>
        <p:spPr>
          <a:xfrm>
            <a:off x="4559873" y="2230095"/>
            <a:ext cx="4148156" cy="4061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Embedded poles are poles that are held in place by partially burying them in the ground. The poles can be backfilled by stone, soil, or in extreme conditions, a concrete base.</a:t>
            </a:r>
          </a:p>
          <a:p>
            <a:pPr marL="0" indent="0">
              <a:buFont typeface="Arial"/>
              <a:buNone/>
            </a:pPr>
            <a:endParaRPr lang="en-US" sz="1600" dirty="0"/>
          </a:p>
          <a:p>
            <a:pPr marL="0" indent="0">
              <a:buFont typeface="Arial"/>
              <a:buNone/>
            </a:pPr>
            <a:r>
              <a:rPr lang="en-US" sz="1600" dirty="0" smtClean="0"/>
              <a:t>Steel embedded poles should be galvanized and </a:t>
            </a:r>
            <a:r>
              <a:rPr lang="en-US" sz="1600" dirty="0" err="1" smtClean="0"/>
              <a:t>CorroCoated</a:t>
            </a:r>
            <a:r>
              <a:rPr lang="en-US" sz="1600" dirty="0" smtClean="0"/>
              <a:t> (coal tar) on the embedded portion for greater corrosion resistance.</a:t>
            </a:r>
          </a:p>
        </p:txBody>
      </p:sp>
      <p:pic>
        <p:nvPicPr>
          <p:cNvPr id="19" name="Picture 2"/>
          <p:cNvPicPr>
            <a:picLocks noChangeAspect="1" noChangeArrowheads="1"/>
          </p:cNvPicPr>
          <p:nvPr/>
        </p:nvPicPr>
        <p:blipFill>
          <a:blip r:embed="rId4" cstate="print"/>
          <a:srcRect/>
          <a:stretch>
            <a:fillRect/>
          </a:stretch>
        </p:blipFill>
        <p:spPr bwMode="auto">
          <a:xfrm>
            <a:off x="9360948" y="285613"/>
            <a:ext cx="2642710" cy="5721897"/>
          </a:xfrm>
          <a:prstGeom prst="rect">
            <a:avLst/>
          </a:prstGeom>
          <a:noFill/>
          <a:ln w="9525">
            <a:noFill/>
            <a:miter lim="800000"/>
            <a:headEnd/>
            <a:tailEnd/>
          </a:ln>
        </p:spPr>
      </p:pic>
      <p:sp>
        <p:nvSpPr>
          <p:cNvPr id="6" name="Rectangle 5"/>
          <p:cNvSpPr/>
          <p:nvPr/>
        </p:nvSpPr>
        <p:spPr>
          <a:xfrm>
            <a:off x="8986684" y="4862462"/>
            <a:ext cx="2131812" cy="1145047"/>
          </a:xfrm>
          <a:prstGeom prst="rect">
            <a:avLst/>
          </a:prstGeom>
          <a:solidFill>
            <a:srgbClr val="C3D94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96516" y="4862463"/>
            <a:ext cx="2068464" cy="0"/>
          </a:xfrm>
          <a:prstGeom prst="line">
            <a:avLst/>
          </a:prstGeom>
          <a:ln w="38100">
            <a:solidFill>
              <a:srgbClr val="E6681A"/>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04064" y="1639142"/>
            <a:ext cx="3111500" cy="39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Adapter </a:t>
            </a:r>
            <a:r>
              <a:rPr lang="en-US" dirty="0" smtClean="0"/>
              <a:t>Plate</a:t>
            </a:r>
            <a:endParaRPr lang="en-US" dirty="0"/>
          </a:p>
        </p:txBody>
      </p:sp>
      <p:sp>
        <p:nvSpPr>
          <p:cNvPr id="25" name="Rectangle 24"/>
          <p:cNvSpPr/>
          <p:nvPr/>
        </p:nvSpPr>
        <p:spPr>
          <a:xfrm>
            <a:off x="4936506" y="1639142"/>
            <a:ext cx="3111500" cy="393700"/>
          </a:xfrm>
          <a:prstGeom prst="rect">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3485B"/>
                </a:solidFill>
              </a:rPr>
              <a:t>Embedded Pole</a:t>
            </a:r>
            <a:endParaRPr lang="en-US" dirty="0">
              <a:solidFill>
                <a:srgbClr val="13485B"/>
              </a:solidFill>
            </a:endParaRPr>
          </a:p>
        </p:txBody>
      </p:sp>
    </p:spTree>
    <p:extLst>
      <p:ext uri="{BB962C8B-B14F-4D97-AF65-F5344CB8AC3E}">
        <p14:creationId xmlns:p14="http://schemas.microsoft.com/office/powerpoint/2010/main" val="4021492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78" y="351942"/>
            <a:ext cx="10515600" cy="1325563"/>
          </a:xfrm>
        </p:spPr>
        <p:txBody>
          <a:bodyPr/>
          <a:lstStyle/>
          <a:p>
            <a:r>
              <a:rPr lang="en-US" dirty="0" smtClean="0"/>
              <a:t>Bases and Covers</a:t>
            </a:r>
            <a:endParaRPr lang="en-US" dirty="0"/>
          </a:p>
        </p:txBody>
      </p:sp>
      <p:sp>
        <p:nvSpPr>
          <p:cNvPr id="16" name="Content Placeholder 2"/>
          <p:cNvSpPr>
            <a:spLocks noGrp="1"/>
          </p:cNvSpPr>
          <p:nvPr>
            <p:ph idx="1"/>
          </p:nvPr>
        </p:nvSpPr>
        <p:spPr>
          <a:xfrm>
            <a:off x="8568396" y="5683046"/>
            <a:ext cx="3441700" cy="498958"/>
          </a:xfrm>
        </p:spPr>
        <p:txBody>
          <a:bodyPr>
            <a:normAutofit/>
          </a:bodyPr>
          <a:lstStyle/>
          <a:p>
            <a:pPr marL="0" indent="0" algn="ctr">
              <a:buNone/>
            </a:pPr>
            <a:r>
              <a:rPr lang="en-US" sz="2600" dirty="0" smtClean="0"/>
              <a:t>Decorative Base</a:t>
            </a:r>
            <a:endParaRPr lang="en-US" sz="2600" dirty="0"/>
          </a:p>
        </p:txBody>
      </p:sp>
      <p:sp>
        <p:nvSpPr>
          <p:cNvPr id="5" name="Slide Number Placeholder 4"/>
          <p:cNvSpPr>
            <a:spLocks noGrp="1"/>
          </p:cNvSpPr>
          <p:nvPr>
            <p:ph type="sldNum" sz="quarter" idx="12"/>
          </p:nvPr>
        </p:nvSpPr>
        <p:spPr>
          <a:xfrm>
            <a:off x="9736796" y="6343167"/>
            <a:ext cx="2743200" cy="365125"/>
          </a:xfrm>
        </p:spPr>
        <p:txBody>
          <a:bodyPr/>
          <a:lstStyle/>
          <a:p>
            <a:fld id="{E45F3E5A-D972-B34D-A858-AD56261B5C28}" type="slidenum">
              <a:rPr lang="en-US" smtClean="0"/>
              <a:pPr/>
              <a:t>8</a:t>
            </a:fld>
            <a:endParaRPr lang="en-US" dirty="0"/>
          </a:p>
        </p:txBody>
      </p:sp>
      <p:sp>
        <p:nvSpPr>
          <p:cNvPr id="18" name="Content Placeholder 2"/>
          <p:cNvSpPr txBox="1">
            <a:spLocks/>
          </p:cNvSpPr>
          <p:nvPr/>
        </p:nvSpPr>
        <p:spPr>
          <a:xfrm>
            <a:off x="143328" y="5683046"/>
            <a:ext cx="3695700"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Nut Cover</a:t>
            </a:r>
            <a:endParaRPr lang="en-US" dirty="0">
              <a:solidFill>
                <a:schemeClr val="bg1"/>
              </a:solidFill>
            </a:endParaRPr>
          </a:p>
        </p:txBody>
      </p:sp>
      <p:sp>
        <p:nvSpPr>
          <p:cNvPr id="20" name="Content Placeholder 2"/>
          <p:cNvSpPr txBox="1">
            <a:spLocks/>
          </p:cNvSpPr>
          <p:nvPr/>
        </p:nvSpPr>
        <p:spPr>
          <a:xfrm>
            <a:off x="4223655" y="5683046"/>
            <a:ext cx="3987800" cy="4259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chemeClr val="bg1"/>
                </a:solidFill>
              </a:rPr>
              <a:t>Transformer Base</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288" y="1447801"/>
            <a:ext cx="2804533" cy="416297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8124" y="1447801"/>
            <a:ext cx="2506459" cy="4162978"/>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54" y="1358969"/>
            <a:ext cx="3033045" cy="4397915"/>
          </a:xfrm>
          <a:prstGeom prst="rect">
            <a:avLst/>
          </a:prstGeom>
        </p:spPr>
      </p:pic>
    </p:spTree>
    <p:extLst>
      <p:ext uri="{BB962C8B-B14F-4D97-AF65-F5344CB8AC3E}">
        <p14:creationId xmlns:p14="http://schemas.microsoft.com/office/powerpoint/2010/main" val="2281208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Bases and Covers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9</a:t>
            </a:fld>
            <a:endParaRPr lang="en-US" dirty="0"/>
          </a:p>
        </p:txBody>
      </p:sp>
      <p:sp>
        <p:nvSpPr>
          <p:cNvPr id="16" name="Content Placeholder 2"/>
          <p:cNvSpPr>
            <a:spLocks noGrp="1"/>
          </p:cNvSpPr>
          <p:nvPr>
            <p:ph idx="1"/>
          </p:nvPr>
        </p:nvSpPr>
        <p:spPr>
          <a:xfrm>
            <a:off x="4170860" y="2850792"/>
            <a:ext cx="2396613" cy="425962"/>
          </a:xfrm>
        </p:spPr>
        <p:txBody>
          <a:bodyPr>
            <a:normAutofit fontScale="92500" lnSpcReduction="10000"/>
          </a:bodyPr>
          <a:lstStyle/>
          <a:p>
            <a:pPr marL="0" indent="0" algn="ctr">
              <a:buNone/>
            </a:pPr>
            <a:r>
              <a:rPr lang="en-US" dirty="0" smtClean="0"/>
              <a:t>Nut Cover</a:t>
            </a:r>
            <a:endParaRPr lang="en-US" dirty="0"/>
          </a:p>
        </p:txBody>
      </p:sp>
      <p:sp>
        <p:nvSpPr>
          <p:cNvPr id="22" name="Content Placeholder 2"/>
          <p:cNvSpPr txBox="1">
            <a:spLocks/>
          </p:cNvSpPr>
          <p:nvPr/>
        </p:nvSpPr>
        <p:spPr>
          <a:xfrm>
            <a:off x="3120661" y="5285865"/>
            <a:ext cx="2396613" cy="8574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Transformer Base</a:t>
            </a:r>
            <a:endParaRPr lang="en-US" dirty="0"/>
          </a:p>
        </p:txBody>
      </p:sp>
      <p:sp>
        <p:nvSpPr>
          <p:cNvPr id="24" name="Content Placeholder 2"/>
          <p:cNvSpPr txBox="1">
            <a:spLocks/>
          </p:cNvSpPr>
          <p:nvPr/>
        </p:nvSpPr>
        <p:spPr>
          <a:xfrm>
            <a:off x="7914280" y="2853899"/>
            <a:ext cx="2396613" cy="8574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Standard Base</a:t>
            </a:r>
            <a:endParaRPr lang="en-US" dirty="0"/>
          </a:p>
        </p:txBody>
      </p:sp>
      <p:sp>
        <p:nvSpPr>
          <p:cNvPr id="25" name="Content Placeholder 2"/>
          <p:cNvSpPr txBox="1">
            <a:spLocks/>
          </p:cNvSpPr>
          <p:nvPr/>
        </p:nvSpPr>
        <p:spPr>
          <a:xfrm>
            <a:off x="5912431" y="5285865"/>
            <a:ext cx="2396613" cy="8574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Decorative</a:t>
            </a:r>
          </a:p>
          <a:p>
            <a:pPr marL="0" indent="0" algn="ctr">
              <a:buFont typeface="Arial"/>
              <a:buNone/>
            </a:pPr>
            <a:r>
              <a:rPr lang="en-US" dirty="0" smtClean="0"/>
              <a:t>Base</a:t>
            </a:r>
            <a:endParaRPr lang="en-US" dirty="0"/>
          </a:p>
        </p:txBody>
      </p:sp>
      <p:sp>
        <p:nvSpPr>
          <p:cNvPr id="27" name="Content Placeholder 2"/>
          <p:cNvSpPr txBox="1">
            <a:spLocks/>
          </p:cNvSpPr>
          <p:nvPr/>
        </p:nvSpPr>
        <p:spPr>
          <a:xfrm>
            <a:off x="9368323" y="5292011"/>
            <a:ext cx="2396613" cy="8574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Breakaway</a:t>
            </a:r>
          </a:p>
          <a:p>
            <a:pPr marL="0" indent="0" algn="ctr">
              <a:buFont typeface="Arial"/>
              <a:buNone/>
            </a:pPr>
            <a:r>
              <a:rPr lang="en-US" dirty="0" smtClean="0"/>
              <a:t>Base</a:t>
            </a:r>
            <a:endParaRPr lang="en-US" dirty="0"/>
          </a:p>
        </p:txBody>
      </p:sp>
      <p:pic>
        <p:nvPicPr>
          <p:cNvPr id="10" name="Picture 9"/>
          <p:cNvPicPr>
            <a:picLocks noChangeAspect="1"/>
          </p:cNvPicPr>
          <p:nvPr/>
        </p:nvPicPr>
        <p:blipFill rotWithShape="1">
          <a:blip r:embed="rId3"/>
          <a:srcRect l="39980" t="1878" r="41521" b="74351"/>
          <a:stretch/>
        </p:blipFill>
        <p:spPr>
          <a:xfrm>
            <a:off x="4759566" y="1566291"/>
            <a:ext cx="1219200" cy="1041400"/>
          </a:xfrm>
          <a:prstGeom prst="rect">
            <a:avLst/>
          </a:prstGeom>
        </p:spPr>
      </p:pic>
      <p:pic>
        <p:nvPicPr>
          <p:cNvPr id="11" name="Picture 10"/>
          <p:cNvPicPr>
            <a:picLocks noChangeAspect="1"/>
          </p:cNvPicPr>
          <p:nvPr/>
        </p:nvPicPr>
        <p:blipFill rotWithShape="1">
          <a:blip r:embed="rId4"/>
          <a:srcRect l="76398" r="2444" b="35901"/>
          <a:stretch/>
        </p:blipFill>
        <p:spPr>
          <a:xfrm>
            <a:off x="3626817" y="3814420"/>
            <a:ext cx="1384300" cy="1385753"/>
          </a:xfrm>
          <a:prstGeom prst="rect">
            <a:avLst/>
          </a:prstGeom>
        </p:spPr>
      </p:pic>
      <p:pic>
        <p:nvPicPr>
          <p:cNvPr id="12" name="Picture 11"/>
          <p:cNvPicPr>
            <a:picLocks noChangeAspect="1"/>
          </p:cNvPicPr>
          <p:nvPr/>
        </p:nvPicPr>
        <p:blipFill rotWithShape="1">
          <a:blip r:embed="rId5"/>
          <a:srcRect b="27953"/>
          <a:stretch/>
        </p:blipFill>
        <p:spPr>
          <a:xfrm>
            <a:off x="8849143" y="3704922"/>
            <a:ext cx="3342857" cy="1447800"/>
          </a:xfrm>
          <a:prstGeom prst="rect">
            <a:avLst/>
          </a:prstGeom>
        </p:spPr>
      </p:pic>
      <p:pic>
        <p:nvPicPr>
          <p:cNvPr id="2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4653" t="19642" r="31209" b="25956"/>
          <a:stretch/>
        </p:blipFill>
        <p:spPr bwMode="auto">
          <a:xfrm>
            <a:off x="8105836" y="1472484"/>
            <a:ext cx="2133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a:stretch>
            <a:fillRect/>
          </a:stretch>
        </p:blipFill>
        <p:spPr>
          <a:xfrm>
            <a:off x="6295232" y="3118482"/>
            <a:ext cx="1619048" cy="2000000"/>
          </a:xfrm>
          <a:prstGeom prst="rect">
            <a:avLst/>
          </a:prstGeom>
        </p:spPr>
      </p:pic>
      <p:sp>
        <p:nvSpPr>
          <p:cNvPr id="14" name="Content Placeholder 2"/>
          <p:cNvSpPr txBox="1">
            <a:spLocks/>
          </p:cNvSpPr>
          <p:nvPr/>
        </p:nvSpPr>
        <p:spPr>
          <a:xfrm>
            <a:off x="347644" y="1445835"/>
            <a:ext cx="3199410" cy="2248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There are a variety of ways to cover up the anchor bolts and/or the base of the pole. Simple screw on options begin with nut covers, and solutions can become more complex with T-bases, and decorative and breakaway options. </a:t>
            </a:r>
          </a:p>
        </p:txBody>
      </p:sp>
    </p:spTree>
    <p:extLst>
      <p:ext uri="{BB962C8B-B14F-4D97-AF65-F5344CB8AC3E}">
        <p14:creationId xmlns:p14="http://schemas.microsoft.com/office/powerpoint/2010/main" val="3401444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2017 Color Pallet Structures">
      <a:dk1>
        <a:srgbClr val="000000"/>
      </a:dk1>
      <a:lt1>
        <a:srgbClr val="FFFFFF"/>
      </a:lt1>
      <a:dk2>
        <a:srgbClr val="595959"/>
      </a:dk2>
      <a:lt2>
        <a:srgbClr val="EBDDC3"/>
      </a:lt2>
      <a:accent1>
        <a:srgbClr val="13485B"/>
      </a:accent1>
      <a:accent2>
        <a:srgbClr val="C3D940"/>
      </a:accent2>
      <a:accent3>
        <a:srgbClr val="464646"/>
      </a:accent3>
      <a:accent4>
        <a:srgbClr val="7BA79D"/>
      </a:accent4>
      <a:accent5>
        <a:srgbClr val="968C8C"/>
      </a:accent5>
      <a:accent6>
        <a:srgbClr val="5CB1E3"/>
      </a:accent6>
      <a:hlink>
        <a:srgbClr val="4EACCE"/>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3908</TotalTime>
  <Words>2109</Words>
  <Application>Microsoft Office PowerPoint</Application>
  <PresentationFormat>Widescreen</PresentationFormat>
  <Paragraphs>389</Paragraphs>
  <Slides>44</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Century Gothic</vt:lpstr>
      <vt:lpstr>Wingdings</vt:lpstr>
      <vt:lpstr>Office Theme</vt:lpstr>
      <vt:lpstr>Bitmap Image</vt:lpstr>
      <vt:lpstr>Poles 101</vt:lpstr>
      <vt:lpstr>Objectives</vt:lpstr>
      <vt:lpstr>Foundation Types</vt:lpstr>
      <vt:lpstr>Anchored</vt:lpstr>
      <vt:lpstr>Anchored</vt:lpstr>
      <vt:lpstr>Anchored</vt:lpstr>
      <vt:lpstr>Other Foundation Options</vt:lpstr>
      <vt:lpstr>Bases and Covers</vt:lpstr>
      <vt:lpstr>Bases and Covers</vt:lpstr>
      <vt:lpstr>Bases and Covers</vt:lpstr>
      <vt:lpstr>Bases and Covers</vt:lpstr>
      <vt:lpstr>Bases and Covers</vt:lpstr>
      <vt:lpstr>Pole Types</vt:lpstr>
      <vt:lpstr>Pole Material – Steel and Aluminum</vt:lpstr>
      <vt:lpstr>Round Tapered</vt:lpstr>
      <vt:lpstr>Straight Round</vt:lpstr>
      <vt:lpstr>Square Tapered Steel</vt:lpstr>
      <vt:lpstr>Straight Square</vt:lpstr>
      <vt:lpstr>Hinged Poles</vt:lpstr>
      <vt:lpstr>Handholes and Festoons</vt:lpstr>
      <vt:lpstr>Handholes</vt:lpstr>
      <vt:lpstr>Handholes</vt:lpstr>
      <vt:lpstr>Festoon</vt:lpstr>
      <vt:lpstr>Arms</vt:lpstr>
      <vt:lpstr>Arm Types</vt:lpstr>
      <vt:lpstr>Standard Arms</vt:lpstr>
      <vt:lpstr>Decorative Arms</vt:lpstr>
      <vt:lpstr>Scrolls</vt:lpstr>
      <vt:lpstr>Attaching Arms</vt:lpstr>
      <vt:lpstr>Attaching Fixtures and Accessories</vt:lpstr>
      <vt:lpstr>Fixtures - Drill Pattern</vt:lpstr>
      <vt:lpstr>Fixtures - Tenon</vt:lpstr>
      <vt:lpstr>Fixtures – Tenon + Bracket or Spoke</vt:lpstr>
      <vt:lpstr>Caps and Tops</vt:lpstr>
      <vt:lpstr>Couplings</vt:lpstr>
      <vt:lpstr>Banner Arms, Flag Holders, and Plant Hangers</vt:lpstr>
      <vt:lpstr>FINAL ASSESSMENT</vt:lpstr>
      <vt:lpstr>Complete Assembly 1</vt:lpstr>
      <vt:lpstr>Complete Assembly 1</vt:lpstr>
      <vt:lpstr>Complete Assembly 2</vt:lpstr>
      <vt:lpstr>Complete Assembly 2</vt:lpstr>
      <vt:lpstr>Complete Assembly 3</vt:lpstr>
      <vt:lpstr>Complete Assembly 3</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Wilt, Tamara L.</dc:creator>
  <cp:lastModifiedBy>Gage, Daniel T.</cp:lastModifiedBy>
  <cp:revision>206</cp:revision>
  <cp:lastPrinted>2016-10-07T15:19:52Z</cp:lastPrinted>
  <dcterms:created xsi:type="dcterms:W3CDTF">2016-09-13T15:57:51Z</dcterms:created>
  <dcterms:modified xsi:type="dcterms:W3CDTF">2017-08-10T14:17:25Z</dcterms:modified>
</cp:coreProperties>
</file>